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1E_EB74C1C8.xml" ContentType="application/vnd.ms-powerpoint.comments+xml"/>
  <Override PartName="/ppt/notesSlides/notesSlide2.xml" ContentType="application/vnd.openxmlformats-officedocument.presentationml.notesSlide+xml"/>
  <Override PartName="/ppt/comments/modernComment_12A_ECB248B7.xml" ContentType="application/vnd.ms-powerpoint.comments+xml"/>
  <Override PartName="/ppt/notesSlides/notesSlide3.xml" ContentType="application/vnd.openxmlformats-officedocument.presentationml.notesSlide+xml"/>
  <Override PartName="/ppt/comments/modernComment_12B_9EE89357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86" r:id="rId5"/>
    <p:sldId id="298" r:id="rId6"/>
    <p:sldId id="299" r:id="rId7"/>
    <p:sldId id="301" r:id="rId8"/>
    <p:sldId id="304" r:id="rId9"/>
    <p:sldId id="305" r:id="rId10"/>
  </p:sldIdLst>
  <p:sldSz cx="10691813" cy="75596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D0098C17-87F5-45C9-BA25-278AB55A140D}">
          <p14:sldIdLst>
            <p14:sldId id="286"/>
            <p14:sldId id="298"/>
            <p14:sldId id="299"/>
            <p14:sldId id="301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A65C05-49F6-DA15-83EC-85BC5A07997A}" name="メモ" initials="メモ" userId="メモ" providerId="None"/>
  <p188:author id="{27FE7D23-2DF3-FBD1-695F-C2FBB38E4338}" name="t.nakamoto" initials="中本貴之" userId="t.nakamoto" providerId="None"/>
  <p188:author id="{F863F723-DA62-5344-C30E-286BDADA16B9}" name="LJRV Valera" initials="LV" userId="91d03ff8d524b91b" providerId="Windows Live"/>
  <p188:author id="{965C8D5B-58E0-E69A-EAC8-E52A72B5ABB6}" name="作成の手引き（nw)" initials="MSOffice" userId="作成の手引き（nw)" providerId="None"/>
  <p188:author id="{30694070-5217-D39D-4E1E-CAD253D4E5C8}" name="山﨑 美智子" initials="山美" userId="a808092a0ee1d7d7" providerId="Windows Live"/>
  <p188:author id="{B5FD8182-490C-36B2-3E97-96459CB40392}" name="鈴木" initials="鈴" userId="鈴木" providerId="None"/>
  <p188:author id="{E4F4E591-DF76-17D0-7D51-1750E1450E86}" name="中本貴之" initials="中本貴之" userId="S-1-5-21-3368897665-746419338-3434468985-99596" providerId="AD"/>
  <p188:author id="{CF0E5FAC-E9C8-98BA-809D-B9A3686233C2}" name="User guide" initials="User guid" userId="User guide" providerId="None"/>
  <p188:author id="{237548C2-6C5F-AD2F-FEC8-6C61191DF66B}" name="永渕" initials="永渕" userId="永渕" providerId="None"/>
  <p188:author id="{2D028ECD-32DB-3B89-9048-D8530D5F6B24}" name="作成の手引き（nw）" initials="作成の手引き（nw" userId="作成の手引き（nw）" providerId="None"/>
  <p188:author id="{18801BDF-3D17-64E1-C995-5220FCE5CF32}" name="NW" initials="NW" userId="NW" providerId="None"/>
  <p188:author id="{462E28E5-4024-F2B2-2857-EF8D1E69554A}" name="nagafuchi" initials="nagafuchi" userId="nagafuchi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B5377"/>
    <a:srgbClr val="FC8EA6"/>
    <a:srgbClr val="800000"/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32" y="9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永渕 七奈子" userId="d09d3447-7a21-49c5-acdd-baeb257126f1" providerId="ADAL" clId="{03833660-BA1F-498C-9130-A6E3DAAF691E}"/>
    <pc:docChg chg="custSel modSld">
      <pc:chgData name="永渕 七奈子" userId="d09d3447-7a21-49c5-acdd-baeb257126f1" providerId="ADAL" clId="{03833660-BA1F-498C-9130-A6E3DAAF691E}" dt="2026-06-30T08:10:27.326" v="15" actId="207"/>
      <pc:docMkLst>
        <pc:docMk/>
      </pc:docMkLst>
      <pc:sldChg chg="modSp mod">
        <pc:chgData name="永渕 七奈子" userId="d09d3447-7a21-49c5-acdd-baeb257126f1" providerId="ADAL" clId="{03833660-BA1F-498C-9130-A6E3DAAF691E}" dt="2026-06-30T08:09:42.793" v="6" actId="207"/>
        <pc:sldMkLst>
          <pc:docMk/>
          <pc:sldMk cId="3971106999" sldId="298"/>
        </pc:sldMkLst>
        <pc:spChg chg="mod">
          <ac:chgData name="永渕 七奈子" userId="d09d3447-7a21-49c5-acdd-baeb257126f1" providerId="ADAL" clId="{03833660-BA1F-498C-9130-A6E3DAAF691E}" dt="2026-06-30T08:09:42.793" v="6" actId="207"/>
          <ac:spMkLst>
            <pc:docMk/>
            <pc:sldMk cId="3971106999" sldId="298"/>
            <ac:spMk id="48" creationId="{44A49158-0F7C-49E0-7979-9CF10BD5615A}"/>
          </ac:spMkLst>
        </pc:spChg>
      </pc:sldChg>
      <pc:sldChg chg="modSp mod">
        <pc:chgData name="永渕 七奈子" userId="d09d3447-7a21-49c5-acdd-baeb257126f1" providerId="ADAL" clId="{03833660-BA1F-498C-9130-A6E3DAAF691E}" dt="2026-06-30T08:10:27.326" v="15" actId="207"/>
        <pc:sldMkLst>
          <pc:docMk/>
          <pc:sldMk cId="2666042199" sldId="299"/>
        </pc:sldMkLst>
        <pc:spChg chg="mod">
          <ac:chgData name="永渕 七奈子" userId="d09d3447-7a21-49c5-acdd-baeb257126f1" providerId="ADAL" clId="{03833660-BA1F-498C-9130-A6E3DAAF691E}" dt="2026-06-30T08:10:27.326" v="15" actId="207"/>
          <ac:spMkLst>
            <pc:docMk/>
            <pc:sldMk cId="2666042199" sldId="299"/>
            <ac:spMk id="146" creationId="{7CA1FF22-4452-95E0-950C-C2B96422CD11}"/>
          </ac:spMkLst>
        </pc:spChg>
      </pc:sldChg>
    </pc:docChg>
  </pc:docChgLst>
</pc:chgInfo>
</file>

<file path=ppt/comments/modernComment_11E_EB74C1C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E3F9955-30CA-4E3D-A7B5-A7CD43FE7951}" authorId="{CF0E5FAC-E9C8-98BA-809D-B9A3686233C2}" created="2026-04-22T00:04:16.70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50297544" sldId="286"/>
      <ac:spMk id="10" creationId="{63A08970-B007-3993-2E84-DDEDD08A57A2}"/>
    </ac:deMkLst>
    <p188:txBody>
      <a:bodyPr/>
      <a:lstStyle/>
      <a:p>
        <a:r>
          <a:rPr lang="ja-JP" altLang="en-US"/>
          <a:t>Enter the same information as the ICF header in the yellow-highlighted section.
Remove the yellow markers when the document is fixed.</a:t>
        </a:r>
      </a:p>
    </p188:txBody>
  </p188:cm>
  <p188:cm id="{DD71C863-614E-4D9C-A72E-6A48ACE92F56}" authorId="{CF0E5FAC-E9C8-98BA-809D-B9A3686233C2}" created="2026-04-22T00:04:39.96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50297544" sldId="286"/>
      <ac:spMk id="4" creationId="{244A42AC-C4B7-4419-3064-F9DB79F3AA04}"/>
    </ac:deMkLst>
    <p188:txBody>
      <a:bodyPr/>
      <a:lstStyle/>
      <a:p>
        <a:r>
          <a:rPr lang="ja-JP" altLang="en-US"/>
          <a:t>Remove this figure when the document is fixed.</a:t>
        </a:r>
      </a:p>
    </p188:txBody>
  </p188:cm>
</p188:cmLst>
</file>

<file path=ppt/comments/modernComment_12A_ECB248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5425F15-F523-47A0-98F2-E64910961143}" authorId="{CF0E5FAC-E9C8-98BA-809D-B9A3686233C2}" created="2026-04-22T00:05:24.67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71106999" sldId="298"/>
      <ac:spMk id="11" creationId="{48862F35-EC36-487B-D399-3AC537EAA0D4}"/>
    </ac:deMkLst>
    <p188:txBody>
      <a:bodyPr/>
      <a:lstStyle/>
      <a:p>
        <a:r>
          <a:rPr lang="ja-JP" altLang="en-US"/>
          <a:t>Remove this figure when the document is fixed.</a:t>
        </a:r>
      </a:p>
    </p188:txBody>
  </p188:cm>
</p188:cmLst>
</file>

<file path=ppt/comments/modernComment_12B_9EE8935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BBAA60-E313-4AC0-97C1-E9EBF05D9511}" authorId="{CF0E5FAC-E9C8-98BA-809D-B9A3686233C2}" created="2026-04-22T00:05:54.67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66042199" sldId="299"/>
      <ac:spMk id="6" creationId="{EF82B2AA-5AED-8CA0-F0CA-8B813B03CBE4}"/>
    </ac:deMkLst>
    <p188:txBody>
      <a:bodyPr/>
      <a:lstStyle/>
      <a:p>
        <a:r>
          <a:rPr lang="ja-JP" altLang="en-US"/>
          <a:t>Remove this figure when the document is fixed.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01C44-C0A4-4C42-9F96-5C04A7241869}" type="datetimeFigureOut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E5CFD-62DA-435D-AA27-271DC38122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67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16F92-6F61-ED0E-D4C2-7A7ED53A1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1366275-16F2-528F-3D4C-CC89E1D1C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45B3D4A-1863-F365-9C68-7A5F5853D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25984B-3F2B-DA75-84FC-1028A1779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E5CFD-62DA-435D-AA27-271DC381220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90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7CFCF-9739-BF38-84F4-A562E5630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7B88E09-B57D-3819-109C-879B1BF53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6437B73-AB7F-0F40-9BD3-3F875AE39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B27DFB-285A-0FB9-FA8A-85AA582D2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E5CFD-62DA-435D-AA27-271DC381220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75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94488-F2F8-D1E2-95E7-9C9B2FD47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06E405C-AF8D-43F4-C995-AFFA166C6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62F09E4-9F77-C5B8-91F8-5D1F5DA67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04C5E5-DBDF-254B-D73B-CEE182A619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E5CFD-62DA-435D-AA27-271DC381220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35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9E052-34C5-1719-645E-EF537A836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4A38B50-773A-BB1D-6F37-706F1C725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6E0CD4D-F064-4FE9-F94C-969A36FD1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99483D-7537-65F1-CB68-08876F929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E5CFD-62DA-435D-AA27-271DC381220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42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9AD00-7FEC-A1BA-44C8-71D47104F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1BC8299-6B7C-FCB2-2AF6-65C47FE434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860759C-28B3-35A6-7398-82FC07379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8CC2F2-EC51-24F9-32E7-A3FBFDCCB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E5CFD-62DA-435D-AA27-271DC381220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291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6F7C0-03A7-6573-EC5A-C8F76A345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D936ABB-1CEF-4FA2-64B1-4E766F2D06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B0C755B-E12E-3BCA-D17E-902E9D88F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73E4D3-8E46-AE56-E38A-366069FC8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E5CFD-62DA-435D-AA27-271DC381220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0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3EA4-1BF9-4DEC-ABEC-441D8AB884A2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26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3D4A-EA8A-4ECE-8783-20560C218096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91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DB0-94B8-48E5-862E-E730BA067BF3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63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B2A6-5246-4960-BE41-A4B078125803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13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FCA-269B-4ACC-8AE3-A167B79741A0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82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15BE-06FF-4D3C-A0F3-9336C9D2706F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29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A5BB-EACA-4086-BB3D-DF581D71AE3E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81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E654-4D6C-441F-9D65-89C122907003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58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9E88-DB51-43D3-9C7A-4C0B5D1DCCDC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43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D502-D1FC-4CEA-BDAA-16D9A8E721BA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24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7DE1-58EC-41A5-AC99-997E1D76C1F6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作成日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CB80-7652-44CA-B23A-AEBA49BA8E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49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59D12F88-9A0D-408B-BA01-73B8987BCC81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ja-JP" altLang="en-US"/>
              <a:t>作成日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7EA4CB80-7652-44CA-B23A-AEBA49BA8EA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44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sv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5.png"/><Relationship Id="rId3" Type="http://schemas.microsoft.com/office/2018/10/relationships/comments" Target="../comments/modernComment_11E_EB74C1C8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microsoft.com/office/2018/10/relationships/comments" Target="../comments/modernComment_12A_ECB248B7.xml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8.png"/><Relationship Id="rId18" Type="http://schemas.openxmlformats.org/officeDocument/2006/relationships/image" Target="../media/image32.png"/><Relationship Id="rId26" Type="http://schemas.openxmlformats.org/officeDocument/2006/relationships/image" Target="../media/image78.png"/><Relationship Id="rId3" Type="http://schemas.microsoft.com/office/2018/10/relationships/comments" Target="../comments/modernComment_12B_9EE89357.xml"/><Relationship Id="rId21" Type="http://schemas.openxmlformats.org/officeDocument/2006/relationships/image" Target="../media/image74.pn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17" Type="http://schemas.openxmlformats.org/officeDocument/2006/relationships/image" Target="../media/image31.png"/><Relationship Id="rId25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1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11" Type="http://schemas.openxmlformats.org/officeDocument/2006/relationships/image" Target="../media/image66.png"/><Relationship Id="rId24" Type="http://schemas.openxmlformats.org/officeDocument/2006/relationships/image" Target="../media/image39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23" Type="http://schemas.openxmlformats.org/officeDocument/2006/relationships/image" Target="../media/image76.png"/><Relationship Id="rId10" Type="http://schemas.openxmlformats.org/officeDocument/2006/relationships/image" Target="../media/image38.png"/><Relationship Id="rId19" Type="http://schemas.openxmlformats.org/officeDocument/2006/relationships/image" Target="../media/image72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Relationship Id="rId22" Type="http://schemas.openxmlformats.org/officeDocument/2006/relationships/image" Target="../media/image75.png"/><Relationship Id="rId27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274B8-C8B7-0F7C-2228-06FC49520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F4AC25-ADEE-0349-7D7F-7223F176AB30}"/>
              </a:ext>
            </a:extLst>
          </p:cNvPr>
          <p:cNvSpPr txBox="1"/>
          <p:nvPr/>
        </p:nvSpPr>
        <p:spPr>
          <a:xfrm>
            <a:off x="4651966" y="6329091"/>
            <a:ext cx="6039847" cy="106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Name of your doctor</a:t>
            </a:r>
            <a:r>
              <a:rPr kumimoji="1" lang="ja-JP" altLang="en-US" sz="1400" dirty="0">
                <a:latin typeface="Verdana" panose="020B0604030504040204" pitchFamily="34" charset="0"/>
                <a:ea typeface="BIZ UDPゴシック" panose="020B0400000000000000" pitchFamily="50" charset="-128"/>
              </a:rPr>
              <a:t>：                         ＿＿＿＿＿＿＿＿＿＿＿＿</a:t>
            </a:r>
            <a:endParaRPr kumimoji="1" lang="en-US" altLang="ja-JP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250000"/>
              </a:lnSpc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Name of your clinical research coordinator</a:t>
            </a:r>
            <a:r>
              <a:rPr kumimoji="1" lang="ja-JP" altLang="en-US" sz="1400" dirty="0">
                <a:latin typeface="Verdana" panose="020B0604030504040204" pitchFamily="34" charset="0"/>
                <a:ea typeface="BIZ UDPゴシック" panose="020B0400000000000000" pitchFamily="50" charset="-128"/>
              </a:rPr>
              <a:t>：＿＿＿＿＿＿＿＿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5B89D75D-9C83-6A00-13E0-591FED272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158" y="2642231"/>
            <a:ext cx="4320000" cy="10169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800" dirty="0">
                <a:latin typeface="Verdana" panose="020B0604030504040204" pitchFamily="34" charset="0"/>
                <a:ea typeface="Verdana" panose="020B0604030504040204" pitchFamily="34" charset="0"/>
              </a:rPr>
              <a:t>We are currently looking for people to participate in a “clinical trial.”</a:t>
            </a:r>
            <a:endParaRPr lang="ja-JP" altLang="en-US" sz="1800" dirty="0">
              <a:latin typeface="Verdana" panose="020B0604030504040204" pitchFamily="34" charset="0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855DA51-3AF4-2E99-4C32-C7D02A4262CA}"/>
              </a:ext>
            </a:extLst>
          </p:cNvPr>
          <p:cNvGrpSpPr/>
          <p:nvPr/>
        </p:nvGrpSpPr>
        <p:grpSpPr>
          <a:xfrm>
            <a:off x="1109663" y="1970917"/>
            <a:ext cx="8499362" cy="541655"/>
            <a:chOff x="1096225" y="2771016"/>
            <a:chExt cx="8499362" cy="541655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3601CC5D-4205-D53B-6804-184F5750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3357908" y="2951991"/>
              <a:ext cx="365760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図 8" descr="è¬ã®ã¤ã©ã¹ããç²è¬ã">
              <a:extLst>
                <a:ext uri="{FF2B5EF4-FFF2-40B4-BE49-F238E27FC236}">
                  <a16:creationId xmlns:a16="http://schemas.microsoft.com/office/drawing/2014/main" id="{42E2D95F-61F2-AF76-4A87-C958F3465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9750">
              <a:off x="5936817" y="2845946"/>
              <a:ext cx="360680" cy="39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C1E95B58-BFED-DCF3-C97D-6FB11879E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91838">
              <a:off x="4660380" y="2951991"/>
              <a:ext cx="344170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C36AF5B5-9D67-FA06-E677-0437043F7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>
              <a:off x="8661776" y="2951991"/>
              <a:ext cx="365760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16AF79A9-F363-CA60-522A-A21305B8B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 flipH="1">
              <a:off x="6663618" y="2951991"/>
              <a:ext cx="353695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E038F13-4D3F-1309-0E85-0EDFDDFFF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185" y="2951991"/>
              <a:ext cx="204470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DFD2D5E9-2732-43AE-0558-B6B4E5EF2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789" y="2951991"/>
              <a:ext cx="204470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図 22" descr="åº§è¬ã®ã¤ã©ã¹ã">
              <a:extLst>
                <a:ext uri="{FF2B5EF4-FFF2-40B4-BE49-F238E27FC236}">
                  <a16:creationId xmlns:a16="http://schemas.microsoft.com/office/drawing/2014/main" id="{351062F5-3EF8-C20D-CCA1-0EB52F79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75945">
              <a:off x="2591102" y="2840866"/>
              <a:ext cx="400685" cy="4019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図 23" descr="å¸å¥å¨ã®ã¤ã©ã¹ã">
              <a:extLst>
                <a:ext uri="{FF2B5EF4-FFF2-40B4-BE49-F238E27FC236}">
                  <a16:creationId xmlns:a16="http://schemas.microsoft.com/office/drawing/2014/main" id="{690B0485-8B1A-5E3A-3B0A-08A01F320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4960">
              <a:off x="7383434" y="2844358"/>
              <a:ext cx="341630" cy="394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図 24" descr="ç¹æ»´ããã¯ã®ã¤ã©ã¹ã">
              <a:extLst>
                <a:ext uri="{FF2B5EF4-FFF2-40B4-BE49-F238E27FC236}">
                  <a16:creationId xmlns:a16="http://schemas.microsoft.com/office/drawing/2014/main" id="{2F0F9AFA-1A84-4C5E-B8DA-1C25B4E8A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60000">
              <a:off x="1096225" y="2771016"/>
              <a:ext cx="416560" cy="541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96E5F23F-7FC6-09D8-9E91-A7479653C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 flipH="1">
              <a:off x="1878906" y="2947546"/>
              <a:ext cx="346075" cy="188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1964D296-CF7E-56D5-E469-8E6BD60A0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3657" y="2952626"/>
              <a:ext cx="201930" cy="178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BA303A78-0670-5553-29FC-BD9BB0541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0671" y="2956118"/>
              <a:ext cx="200025" cy="171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コンテンツ プレースホルダー 11">
            <a:extLst>
              <a:ext uri="{FF2B5EF4-FFF2-40B4-BE49-F238E27FC236}">
                <a16:creationId xmlns:a16="http://schemas.microsoft.com/office/drawing/2014/main" id="{855E5FB4-6902-AB35-0E27-C343CC2DB13B}"/>
              </a:ext>
            </a:extLst>
          </p:cNvPr>
          <p:cNvSpPr txBox="1">
            <a:spLocks/>
          </p:cNvSpPr>
          <p:nvPr/>
        </p:nvSpPr>
        <p:spPr>
          <a:xfrm>
            <a:off x="5745977" y="2648909"/>
            <a:ext cx="4551909" cy="81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600" dirty="0">
                <a:latin typeface="Verdana" panose="020B0604030504040204" pitchFamily="34" charset="0"/>
                <a:ea typeface="Verdana" panose="020B0604030504040204" pitchFamily="34" charset="0"/>
              </a:rPr>
              <a:t>We will be checking to see what happens to your body during the clinical trial.</a:t>
            </a:r>
          </a:p>
        </p:txBody>
      </p:sp>
      <p:sp>
        <p:nvSpPr>
          <p:cNvPr id="43" name="タイトル 1">
            <a:extLst>
              <a:ext uri="{FF2B5EF4-FFF2-40B4-BE49-F238E27FC236}">
                <a16:creationId xmlns:a16="http://schemas.microsoft.com/office/drawing/2014/main" id="{2F847461-1E4A-005E-009C-E0EDD806AA12}"/>
              </a:ext>
            </a:extLst>
          </p:cNvPr>
          <p:cNvSpPr txBox="1">
            <a:spLocks/>
          </p:cNvSpPr>
          <p:nvPr/>
        </p:nvSpPr>
        <p:spPr>
          <a:xfrm>
            <a:off x="392906" y="448709"/>
            <a:ext cx="9906001" cy="1479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solidFill>
                  <a:schemeClr val="accent2"/>
                </a:solidFill>
                <a:latin typeface="Verdana" panose="020B0604030504040204" pitchFamily="34" charset="0"/>
              </a:rPr>
              <a:t>“</a:t>
            </a:r>
            <a:r>
              <a:rPr lang="en-US" altLang="ja-JP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{name of investigational product}</a:t>
            </a:r>
            <a:r>
              <a:rPr lang="ja-JP" altLang="en-US" sz="3600" dirty="0">
                <a:solidFill>
                  <a:schemeClr val="accent2"/>
                </a:solidFill>
                <a:latin typeface="Verdana" panose="020B0604030504040204" pitchFamily="34" charset="0"/>
              </a:rPr>
              <a:t>”</a:t>
            </a:r>
            <a:endParaRPr lang="en-US" altLang="ja-JP" sz="36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ja-JP" altLang="en-US" sz="3600" dirty="0">
                <a:solidFill>
                  <a:schemeClr val="accent2"/>
                </a:solidFill>
                <a:latin typeface="Verdana" panose="020B0604030504040204" pitchFamily="34" charset="0"/>
              </a:rPr>
              <a:t>～</a:t>
            </a:r>
            <a:r>
              <a:rPr lang="en-US" altLang="ja-JP" sz="36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What’s a clinical trial?</a:t>
            </a:r>
            <a:r>
              <a:rPr lang="ja-JP" altLang="en-US" sz="3600" dirty="0">
                <a:solidFill>
                  <a:schemeClr val="accent2"/>
                </a:solidFill>
                <a:latin typeface="Verdana" panose="020B0604030504040204" pitchFamily="34" charset="0"/>
              </a:rPr>
              <a:t>～</a:t>
            </a:r>
          </a:p>
        </p:txBody>
      </p:sp>
      <p:sp>
        <p:nvSpPr>
          <p:cNvPr id="30" name="コンテンツ プレースホルダー 11">
            <a:extLst>
              <a:ext uri="{FF2B5EF4-FFF2-40B4-BE49-F238E27FC236}">
                <a16:creationId xmlns:a16="http://schemas.microsoft.com/office/drawing/2014/main" id="{A507AF86-43A1-AD21-629F-1DA593B44A6C}"/>
              </a:ext>
            </a:extLst>
          </p:cNvPr>
          <p:cNvSpPr txBox="1">
            <a:spLocks/>
          </p:cNvSpPr>
          <p:nvPr/>
        </p:nvSpPr>
        <p:spPr>
          <a:xfrm>
            <a:off x="573938" y="5002869"/>
            <a:ext cx="4443613" cy="95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600" dirty="0">
                <a:latin typeface="Verdana" panose="020B0604030504040204" pitchFamily="34" charset="0"/>
                <a:ea typeface="Verdana" panose="020B0604030504040204" pitchFamily="34" charset="0"/>
              </a:rPr>
              <a:t>After the clinical trial proves that </a:t>
            </a:r>
            <a:r>
              <a:rPr lang="en-US" altLang="ja-JP" sz="1600" i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{name of the IP}</a:t>
            </a:r>
            <a:r>
              <a:rPr lang="en-US" altLang="ja-JP" sz="1600" dirty="0">
                <a:latin typeface="Verdana" panose="020B0604030504040204" pitchFamily="34" charset="0"/>
                <a:ea typeface="Verdana" panose="020B0604030504040204" pitchFamily="34" charset="0"/>
              </a:rPr>
              <a:t> is safe and works well,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600" dirty="0">
                <a:latin typeface="Verdana" panose="020B0604030504040204" pitchFamily="34" charset="0"/>
                <a:ea typeface="Verdana" panose="020B0604030504040204" pitchFamily="34" charset="0"/>
              </a:rPr>
              <a:t>it can be used to help many patients.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4A42AC-C4B7-4419-3064-F9DB79F3AA04}"/>
              </a:ext>
            </a:extLst>
          </p:cNvPr>
          <p:cNvSpPr txBox="1"/>
          <p:nvPr/>
        </p:nvSpPr>
        <p:spPr>
          <a:xfrm>
            <a:off x="9014066" y="33967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Verdana" panose="020B0604030504040204" pitchFamily="34" charset="0"/>
                <a:ea typeface="Verdana" panose="020B0604030504040204" pitchFamily="34" charset="0"/>
              </a:rPr>
              <a:t>Cover</a:t>
            </a:r>
            <a:r>
              <a:rPr kumimoji="1" lang="ja-JP" altLang="en-US" b="1" dirty="0">
                <a:latin typeface="Verdana" panose="020B0604030504040204" pitchFamily="34" charset="0"/>
              </a:rPr>
              <a:t> </a:t>
            </a:r>
            <a:r>
              <a:rPr kumimoji="1" lang="en-US" altLang="ja-JP" b="1" dirty="0">
                <a:latin typeface="Verdana" panose="020B0604030504040204" pitchFamily="34" charset="0"/>
                <a:ea typeface="Verdana" panose="020B0604030504040204" pitchFamily="34" charset="0"/>
              </a:rPr>
              <a:t>page</a:t>
            </a: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BDC9119C-2959-262E-0DE1-E170A30874A4}"/>
              </a:ext>
            </a:extLst>
          </p:cNvPr>
          <p:cNvGrpSpPr/>
          <p:nvPr/>
        </p:nvGrpSpPr>
        <p:grpSpPr>
          <a:xfrm>
            <a:off x="1306450" y="6003310"/>
            <a:ext cx="3017417" cy="1112852"/>
            <a:chOff x="763878" y="6003310"/>
            <a:chExt cx="3017417" cy="1112852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545D7337-BDD7-441D-4125-D0AF8AD75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9717" b="3022"/>
            <a:stretch/>
          </p:blipFill>
          <p:spPr>
            <a:xfrm>
              <a:off x="763878" y="6354128"/>
              <a:ext cx="3017417" cy="413178"/>
            </a:xfrm>
            <a:prstGeom prst="rect">
              <a:avLst/>
            </a:prstGeom>
          </p:spPr>
        </p:pic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BEA66A6A-FC34-1E1B-CF51-A6C62F7F5743}"/>
                </a:ext>
              </a:extLst>
            </p:cNvPr>
            <p:cNvGrpSpPr/>
            <p:nvPr/>
          </p:nvGrpSpPr>
          <p:grpSpPr>
            <a:xfrm>
              <a:off x="789368" y="6003310"/>
              <a:ext cx="2961826" cy="342005"/>
              <a:chOff x="789368" y="6003310"/>
              <a:chExt cx="2961826" cy="342005"/>
            </a:xfrm>
          </p:grpSpPr>
          <p:pic>
            <p:nvPicPr>
              <p:cNvPr id="65" name="図 64" descr="ランプ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AADD8F9-0D98-9548-6D2D-48927AEB89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368" y="6003310"/>
                <a:ext cx="342000" cy="342005"/>
              </a:xfrm>
              <a:prstGeom prst="rect">
                <a:avLst/>
              </a:prstGeom>
            </p:spPr>
          </p:pic>
          <p:pic>
            <p:nvPicPr>
              <p:cNvPr id="67" name="図 66" descr="クマのぬいぐるみと人の絵&#10;&#10;中程度の精度で自動的に生成された説明">
                <a:extLst>
                  <a:ext uri="{FF2B5EF4-FFF2-40B4-BE49-F238E27FC236}">
                    <a16:creationId xmlns:a16="http://schemas.microsoft.com/office/drawing/2014/main" id="{9000971D-9662-8272-9935-041C2586FA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412" y="6003310"/>
                <a:ext cx="342000" cy="342005"/>
              </a:xfrm>
              <a:prstGeom prst="rect">
                <a:avLst/>
              </a:prstGeom>
            </p:spPr>
          </p:pic>
          <p:pic>
            <p:nvPicPr>
              <p:cNvPr id="69" name="図 68" descr="帽子をかぶったクマの絵&#10;&#10;中程度の精度で自動的に生成された説明">
                <a:extLst>
                  <a:ext uri="{FF2B5EF4-FFF2-40B4-BE49-F238E27FC236}">
                    <a16:creationId xmlns:a16="http://schemas.microsoft.com/office/drawing/2014/main" id="{C7D265DA-609F-21E0-40AE-BA53D1D86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7890" y="6003310"/>
                <a:ext cx="342000" cy="342005"/>
              </a:xfrm>
              <a:prstGeom prst="rect">
                <a:avLst/>
              </a:prstGeom>
            </p:spPr>
          </p:pic>
          <p:pic>
            <p:nvPicPr>
              <p:cNvPr id="71" name="図 70" descr="ランプ, シャツ, 時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E6C741FC-3FC7-C1E1-EF46-A9CA56B636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2151" y="6003310"/>
                <a:ext cx="342000" cy="342005"/>
              </a:xfrm>
              <a:prstGeom prst="rect">
                <a:avLst/>
              </a:prstGeom>
            </p:spPr>
          </p:pic>
          <p:pic>
            <p:nvPicPr>
              <p:cNvPr id="73" name="図 72" descr="Cgで描かれた人の顔&#10;&#10;低い精度で自動的に生成された説明">
                <a:extLst>
                  <a:ext uri="{FF2B5EF4-FFF2-40B4-BE49-F238E27FC236}">
                    <a16:creationId xmlns:a16="http://schemas.microsoft.com/office/drawing/2014/main" id="{309B1F85-4068-18A2-E2A9-778B79B59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3629" y="6003310"/>
                <a:ext cx="342000" cy="342005"/>
              </a:xfrm>
              <a:prstGeom prst="rect">
                <a:avLst/>
              </a:prstGeom>
            </p:spPr>
          </p:pic>
          <p:pic>
            <p:nvPicPr>
              <p:cNvPr id="75" name="図 74" descr="探す, 男 が含まれている画像&#10;&#10;自動的に生成された説明">
                <a:extLst>
                  <a:ext uri="{FF2B5EF4-FFF2-40B4-BE49-F238E27FC236}">
                    <a16:creationId xmlns:a16="http://schemas.microsoft.com/office/drawing/2014/main" id="{AD168D3F-8B00-E573-496E-35575B40B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4934" y="6003310"/>
                <a:ext cx="342000" cy="342005"/>
              </a:xfrm>
              <a:prstGeom prst="rect">
                <a:avLst/>
              </a:prstGeom>
            </p:spPr>
          </p:pic>
          <p:pic>
            <p:nvPicPr>
              <p:cNvPr id="77" name="図 76" descr="座る, クマ, 写真, 衣類 が含まれている画像&#10;&#10;自動的に生成された説明">
                <a:extLst>
                  <a:ext uri="{FF2B5EF4-FFF2-40B4-BE49-F238E27FC236}">
                    <a16:creationId xmlns:a16="http://schemas.microsoft.com/office/drawing/2014/main" id="{D2C0DC99-56E4-53FE-2022-A4B711345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9194" y="6003310"/>
                <a:ext cx="342000" cy="342005"/>
              </a:xfrm>
              <a:prstGeom prst="rect">
                <a:avLst/>
              </a:prstGeom>
            </p:spPr>
          </p:pic>
          <p:pic>
            <p:nvPicPr>
              <p:cNvPr id="81" name="図 80" descr="写真, フロント, 座る, ランプ が含まれている画像&#10;&#10;自動的に生成された説明">
                <a:extLst>
                  <a:ext uri="{FF2B5EF4-FFF2-40B4-BE49-F238E27FC236}">
                    <a16:creationId xmlns:a16="http://schemas.microsoft.com/office/drawing/2014/main" id="{6CC8E4F6-43F9-8B61-AD78-8C5249CF8D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0673" y="6003310"/>
                <a:ext cx="342000" cy="342005"/>
              </a:xfrm>
              <a:prstGeom prst="rect">
                <a:avLst/>
              </a:prstGeom>
            </p:spPr>
          </p:pic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15D698A3-DF64-4846-F328-78D6EFD2B143}"/>
                </a:ext>
              </a:extLst>
            </p:cNvPr>
            <p:cNvGrpSpPr/>
            <p:nvPr/>
          </p:nvGrpSpPr>
          <p:grpSpPr>
            <a:xfrm>
              <a:off x="790347" y="6776119"/>
              <a:ext cx="2959869" cy="340043"/>
              <a:chOff x="790347" y="6776119"/>
              <a:chExt cx="2959869" cy="340043"/>
            </a:xfrm>
          </p:grpSpPr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E0DEF25D-9D60-38ED-E2D2-6AD44C647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3130" y="6776119"/>
                <a:ext cx="340043" cy="340043"/>
              </a:xfrm>
              <a:prstGeom prst="rect">
                <a:avLst/>
              </a:prstGeom>
            </p:spPr>
          </p:pic>
          <p:pic>
            <p:nvPicPr>
              <p:cNvPr id="42" name="図 41" descr="帽子をかぶったクマの絵&#10;&#10;低い精度で自動的に生成された説明">
                <a:extLst>
                  <a:ext uri="{FF2B5EF4-FFF2-40B4-BE49-F238E27FC236}">
                    <a16:creationId xmlns:a16="http://schemas.microsoft.com/office/drawing/2014/main" id="{14ABAF77-1553-35DC-03EA-3CC427BAB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1652" y="6776119"/>
                <a:ext cx="340043" cy="340043"/>
              </a:xfrm>
              <a:prstGeom prst="rect">
                <a:avLst/>
              </a:prstGeom>
            </p:spPr>
          </p:pic>
          <p:pic>
            <p:nvPicPr>
              <p:cNvPr id="44" name="図 43" descr="探す, 写真, フロント, クマ が含まれている画像&#10;&#10;自動的に生成された説明">
                <a:extLst>
                  <a:ext uri="{FF2B5EF4-FFF2-40B4-BE49-F238E27FC236}">
                    <a16:creationId xmlns:a16="http://schemas.microsoft.com/office/drawing/2014/main" id="{33E42719-1FF6-721D-1D8E-117894152B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347" y="6776119"/>
                <a:ext cx="340043" cy="340043"/>
              </a:xfrm>
              <a:prstGeom prst="rect">
                <a:avLst/>
              </a:prstGeom>
            </p:spPr>
          </p:pic>
          <p:pic>
            <p:nvPicPr>
              <p:cNvPr id="45" name="図 44" descr="ランプ, 座る, クマ が含まれている画像&#10;&#10;自動的に生成された説明">
                <a:extLst>
                  <a:ext uri="{FF2B5EF4-FFF2-40B4-BE49-F238E27FC236}">
                    <a16:creationId xmlns:a16="http://schemas.microsoft.com/office/drawing/2014/main" id="{83BFD8AD-BFE5-017A-6817-80117D95C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7391" y="6776119"/>
                <a:ext cx="340043" cy="340043"/>
              </a:xfrm>
              <a:prstGeom prst="rect">
                <a:avLst/>
              </a:prstGeom>
            </p:spPr>
          </p:pic>
          <p:pic>
            <p:nvPicPr>
              <p:cNvPr id="50" name="図 49" descr="クマ, 衣類, ぬいぐるみ, 男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2FA3341-7EFF-21F8-714F-3A92E7785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8869" y="6776119"/>
                <a:ext cx="340043" cy="340043"/>
              </a:xfrm>
              <a:prstGeom prst="rect">
                <a:avLst/>
              </a:prstGeom>
            </p:spPr>
          </p:pic>
          <p:pic>
            <p:nvPicPr>
              <p:cNvPr id="52" name="図 51">
                <a:extLst>
                  <a:ext uri="{FF2B5EF4-FFF2-40B4-BE49-F238E27FC236}">
                    <a16:creationId xmlns:a16="http://schemas.microsoft.com/office/drawing/2014/main" id="{B6B4E335-3A30-04AD-2A12-1BB9EC568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5913" y="6776119"/>
                <a:ext cx="340043" cy="340043"/>
              </a:xfrm>
              <a:prstGeom prst="rect">
                <a:avLst/>
              </a:prstGeom>
            </p:spPr>
          </p:pic>
          <p:pic>
            <p:nvPicPr>
              <p:cNvPr id="55" name="図 54" descr="座る, 暗い, ランプ, モニター が含まれている画像&#10;&#10;自動的に生成された説明">
                <a:extLst>
                  <a:ext uri="{FF2B5EF4-FFF2-40B4-BE49-F238E27FC236}">
                    <a16:creationId xmlns:a16="http://schemas.microsoft.com/office/drawing/2014/main" id="{A8F30F21-BA14-1E4B-C33E-4735C4620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0173" y="6776119"/>
                <a:ext cx="340043" cy="340043"/>
              </a:xfrm>
              <a:prstGeom prst="rect">
                <a:avLst/>
              </a:prstGeom>
            </p:spPr>
          </p:pic>
          <p:pic>
            <p:nvPicPr>
              <p:cNvPr id="59" name="図 58" descr="マスク, シャツ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2FBC0DC-DAA4-00B0-966C-05C38D65A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4608" y="6776119"/>
                <a:ext cx="340043" cy="340043"/>
              </a:xfrm>
              <a:prstGeom prst="rect">
                <a:avLst/>
              </a:prstGeom>
            </p:spPr>
          </p:pic>
        </p:grp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6F7F9015-F619-B926-3616-7B82E31AC600}"/>
              </a:ext>
            </a:extLst>
          </p:cNvPr>
          <p:cNvGrpSpPr>
            <a:grpSpLocks noChangeAspect="1"/>
          </p:cNvGrpSpPr>
          <p:nvPr/>
        </p:nvGrpSpPr>
        <p:grpSpPr>
          <a:xfrm>
            <a:off x="2229890" y="3580772"/>
            <a:ext cx="1168252" cy="803205"/>
            <a:chOff x="4883902" y="5980656"/>
            <a:chExt cx="942510" cy="648000"/>
          </a:xfrm>
        </p:grpSpPr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D67A466D-A033-60C6-5FBD-9D11E558E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902" y="5985204"/>
              <a:ext cx="469720" cy="643452"/>
            </a:xfrm>
            <a:prstGeom prst="rect">
              <a:avLst/>
            </a:prstGeom>
          </p:spPr>
        </p:pic>
        <p:pic>
          <p:nvPicPr>
            <p:cNvPr id="57" name="図 56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DDC0A28-48A7-3B60-F1A6-B47E55E5E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692" y="5980656"/>
              <a:ext cx="495720" cy="648000"/>
            </a:xfrm>
            <a:prstGeom prst="rect">
              <a:avLst/>
            </a:prstGeom>
          </p:spPr>
        </p:pic>
      </p:grpSp>
      <p:pic>
        <p:nvPicPr>
          <p:cNvPr id="18" name="グラフィックス 17" descr="線矢印: 反時計回りの曲線 単色塗りつぶし">
            <a:extLst>
              <a:ext uri="{FF2B5EF4-FFF2-40B4-BE49-F238E27FC236}">
                <a16:creationId xmlns:a16="http://schemas.microsoft.com/office/drawing/2014/main" id="{EA8B14D4-8734-ACA7-1C42-C1CCB97B0B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rot="4191218" flipH="1">
            <a:off x="5010618" y="2553841"/>
            <a:ext cx="767725" cy="767725"/>
          </a:xfrm>
          <a:prstGeom prst="rect">
            <a:avLst/>
          </a:prstGeom>
        </p:spPr>
      </p:pic>
      <p:pic>
        <p:nvPicPr>
          <p:cNvPr id="33" name="グラフィックス 32" descr="線矢印: 反時計回りの曲線 単色塗りつぶし">
            <a:extLst>
              <a:ext uri="{FF2B5EF4-FFF2-40B4-BE49-F238E27FC236}">
                <a16:creationId xmlns:a16="http://schemas.microsoft.com/office/drawing/2014/main" id="{A5253976-830D-A886-CCE3-740ADC3E73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rot="4191218" flipV="1">
            <a:off x="5010618" y="5402960"/>
            <a:ext cx="767725" cy="767725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A79D046-0268-2AC5-7749-8BFC332201FF}"/>
              </a:ext>
            </a:extLst>
          </p:cNvPr>
          <p:cNvGrpSpPr/>
          <p:nvPr/>
        </p:nvGrpSpPr>
        <p:grpSpPr>
          <a:xfrm>
            <a:off x="5783576" y="3300906"/>
            <a:ext cx="4253682" cy="2776700"/>
            <a:chOff x="5783576" y="3300906"/>
            <a:chExt cx="4253682" cy="2776700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351F8619-D76B-32E9-8E00-30CB0ED96F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11259" y="4792848"/>
              <a:ext cx="864000" cy="1284758"/>
              <a:chOff x="4064794" y="1874837"/>
              <a:chExt cx="2562225" cy="3810000"/>
            </a:xfrm>
          </p:grpSpPr>
          <p:pic>
            <p:nvPicPr>
              <p:cNvPr id="5" name="図 4" descr="白いバックグラウンドの前に座っている人形&#10;&#10;低い精度で自動的に生成された説明">
                <a:extLst>
                  <a:ext uri="{FF2B5EF4-FFF2-40B4-BE49-F238E27FC236}">
                    <a16:creationId xmlns:a16="http://schemas.microsoft.com/office/drawing/2014/main" id="{CCA9148C-23A7-7ABC-3D34-4B49932630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4794" y="1874837"/>
                <a:ext cx="2562225" cy="3810000"/>
              </a:xfrm>
              <a:prstGeom prst="rect">
                <a:avLst/>
              </a:prstGeom>
            </p:spPr>
          </p:pic>
          <p:pic>
            <p:nvPicPr>
              <p:cNvPr id="8" name="図 7" descr="人の顔の絵&#10;&#10;低い精度で自動的に生成された説明">
                <a:extLst>
                  <a:ext uri="{FF2B5EF4-FFF2-40B4-BE49-F238E27FC236}">
                    <a16:creationId xmlns:a16="http://schemas.microsoft.com/office/drawing/2014/main" id="{4283972E-E5B0-D3E8-6130-1E6290BAA9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53" t="53605" r="32413" b="36189"/>
              <a:stretch/>
            </p:blipFill>
            <p:spPr>
              <a:xfrm>
                <a:off x="4992031" y="3346790"/>
                <a:ext cx="684000" cy="255444"/>
              </a:xfrm>
              <a:prstGeom prst="rect">
                <a:avLst/>
              </a:prstGeom>
            </p:spPr>
          </p:pic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32500922-0FBD-BE6A-149A-CD2A51EC4A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15997" y="4792847"/>
              <a:ext cx="864000" cy="1284759"/>
              <a:chOff x="7810595" y="2069411"/>
              <a:chExt cx="2562225" cy="3810000"/>
            </a:xfrm>
          </p:grpSpPr>
          <p:pic>
            <p:nvPicPr>
              <p:cNvPr id="7" name="図 6" descr="黒いバックグラウンドの前に座っている人形&#10;&#10;低い精度で自動的に生成された説明">
                <a:extLst>
                  <a:ext uri="{FF2B5EF4-FFF2-40B4-BE49-F238E27FC236}">
                    <a16:creationId xmlns:a16="http://schemas.microsoft.com/office/drawing/2014/main" id="{DEAEE31D-1CC1-421D-9705-661F601C6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0595" y="2069411"/>
                <a:ext cx="2562225" cy="3810000"/>
              </a:xfrm>
              <a:prstGeom prst="rect">
                <a:avLst/>
              </a:prstGeom>
            </p:spPr>
          </p:pic>
          <p:pic>
            <p:nvPicPr>
              <p:cNvPr id="21" name="図 20" descr="人の顔の絵&#10;&#10;低い精度で自動的に生成された説明">
                <a:extLst>
                  <a:ext uri="{FF2B5EF4-FFF2-40B4-BE49-F238E27FC236}">
                    <a16:creationId xmlns:a16="http://schemas.microsoft.com/office/drawing/2014/main" id="{BCA4CFE9-2F5E-F5FB-F797-4A7A28643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53" t="53605" r="32413" b="36189"/>
              <a:stretch/>
            </p:blipFill>
            <p:spPr>
              <a:xfrm>
                <a:off x="8725957" y="3464254"/>
                <a:ext cx="684000" cy="255444"/>
              </a:xfrm>
              <a:prstGeom prst="rect">
                <a:avLst/>
              </a:prstGeom>
            </p:spPr>
          </p:pic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5A4432C6-AE36-4D97-60C0-09E806185693}"/>
                </a:ext>
              </a:extLst>
            </p:cNvPr>
            <p:cNvGrpSpPr/>
            <p:nvPr/>
          </p:nvGrpSpPr>
          <p:grpSpPr>
            <a:xfrm>
              <a:off x="5783576" y="3832532"/>
              <a:ext cx="1387714" cy="1399190"/>
              <a:chOff x="5994535" y="3074774"/>
              <a:chExt cx="1387714" cy="1399190"/>
            </a:xfrm>
          </p:grpSpPr>
          <p:pic>
            <p:nvPicPr>
              <p:cNvPr id="36" name="図 35" descr="おもちゃ, 部屋, 時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3EE221AE-C55D-B936-4F15-1575679B1B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3215" y="3220274"/>
                <a:ext cx="903625" cy="1059971"/>
              </a:xfrm>
              <a:prstGeom prst="rect">
                <a:avLst/>
              </a:prstGeom>
            </p:spPr>
          </p:pic>
          <p:sp>
            <p:nvSpPr>
              <p:cNvPr id="38" name="吹き出し: 円形 37">
                <a:extLst>
                  <a:ext uri="{FF2B5EF4-FFF2-40B4-BE49-F238E27FC236}">
                    <a16:creationId xmlns:a16="http://schemas.microsoft.com/office/drawing/2014/main" id="{B7C16D10-0C8E-BDDB-72B9-0C33C9A551C1}"/>
                  </a:ext>
                </a:extLst>
              </p:cNvPr>
              <p:cNvSpPr/>
              <p:nvPr/>
            </p:nvSpPr>
            <p:spPr>
              <a:xfrm>
                <a:off x="5994535" y="3074774"/>
                <a:ext cx="1387714" cy="1399190"/>
              </a:xfrm>
              <a:prstGeom prst="wedgeEllipseCallout">
                <a:avLst>
                  <a:gd name="adj1" fmla="val 54600"/>
                  <a:gd name="adj2" fmla="val 36803"/>
                </a:avLst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82F0975D-CCE7-6509-69BB-CF30F1AE02C7}"/>
                </a:ext>
              </a:extLst>
            </p:cNvPr>
            <p:cNvGrpSpPr/>
            <p:nvPr/>
          </p:nvGrpSpPr>
          <p:grpSpPr>
            <a:xfrm>
              <a:off x="8752868" y="3886381"/>
              <a:ext cx="1284390" cy="1284758"/>
              <a:chOff x="9168864" y="3546457"/>
              <a:chExt cx="1284390" cy="1284758"/>
            </a:xfrm>
          </p:grpSpPr>
          <p:pic>
            <p:nvPicPr>
              <p:cNvPr id="40" name="図 39" descr="おもちゃ が含まれている画像&#10;&#10;自動的に生成された説明">
                <a:extLst>
                  <a:ext uri="{FF2B5EF4-FFF2-40B4-BE49-F238E27FC236}">
                    <a16:creationId xmlns:a16="http://schemas.microsoft.com/office/drawing/2014/main" id="{D112144A-B584-D022-2DB9-355F7861F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3563" y="3681615"/>
                <a:ext cx="897917" cy="981330"/>
              </a:xfrm>
              <a:prstGeom prst="rect">
                <a:avLst/>
              </a:prstGeom>
            </p:spPr>
          </p:pic>
          <p:sp>
            <p:nvSpPr>
              <p:cNvPr id="41" name="吹き出し: 円形 40">
                <a:extLst>
                  <a:ext uri="{FF2B5EF4-FFF2-40B4-BE49-F238E27FC236}">
                    <a16:creationId xmlns:a16="http://schemas.microsoft.com/office/drawing/2014/main" id="{FBA0D2BE-E251-3054-E2EF-C0CA5AB300B8}"/>
                  </a:ext>
                </a:extLst>
              </p:cNvPr>
              <p:cNvSpPr/>
              <p:nvPr/>
            </p:nvSpPr>
            <p:spPr>
              <a:xfrm flipH="1">
                <a:off x="9168864" y="3546457"/>
                <a:ext cx="1284390" cy="1284758"/>
              </a:xfrm>
              <a:prstGeom prst="wedgeEllipseCallout">
                <a:avLst>
                  <a:gd name="adj1" fmla="val 56982"/>
                  <a:gd name="adj2" fmla="val 43926"/>
                </a:avLst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3B8D233C-F982-FBA4-AC5A-A0BB98CC88E9}"/>
                </a:ext>
              </a:extLst>
            </p:cNvPr>
            <p:cNvGrpSpPr/>
            <p:nvPr/>
          </p:nvGrpSpPr>
          <p:grpSpPr>
            <a:xfrm>
              <a:off x="7245869" y="3300906"/>
              <a:ext cx="1368000" cy="1284759"/>
              <a:chOff x="7245869" y="3375337"/>
              <a:chExt cx="1368000" cy="1284759"/>
            </a:xfrm>
          </p:grpSpPr>
          <p:sp>
            <p:nvSpPr>
              <p:cNvPr id="31" name="吹き出し: 円形 30">
                <a:extLst>
                  <a:ext uri="{FF2B5EF4-FFF2-40B4-BE49-F238E27FC236}">
                    <a16:creationId xmlns:a16="http://schemas.microsoft.com/office/drawing/2014/main" id="{C7BBE806-8A4C-848B-D43E-FA7731382815}"/>
                  </a:ext>
                </a:extLst>
              </p:cNvPr>
              <p:cNvSpPr/>
              <p:nvPr/>
            </p:nvSpPr>
            <p:spPr>
              <a:xfrm>
                <a:off x="7245869" y="3375337"/>
                <a:ext cx="1368000" cy="1284759"/>
              </a:xfrm>
              <a:prstGeom prst="wedgeEllipseCallout">
                <a:avLst>
                  <a:gd name="adj1" fmla="val 1072"/>
                  <a:gd name="adj2" fmla="val 62667"/>
                </a:avLst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Verdana" panose="020B0604030504040204" pitchFamily="34" charset="0"/>
                </a:endParaRPr>
              </a:p>
            </p:txBody>
          </p:sp>
          <p:pic>
            <p:nvPicPr>
              <p:cNvPr id="6" name="図 5" descr="白いバックグラウンドの前に座っている人形&#10;&#10;低い精度で自動的に生成された説明">
                <a:extLst>
                  <a:ext uri="{FF2B5EF4-FFF2-40B4-BE49-F238E27FC236}">
                    <a16:creationId xmlns:a16="http://schemas.microsoft.com/office/drawing/2014/main" id="{A3FCADB7-FB63-5D11-AF66-18314C206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808" y="3561741"/>
                <a:ext cx="860123" cy="924862"/>
              </a:xfrm>
              <a:prstGeom prst="rect">
                <a:avLst/>
              </a:prstGeom>
            </p:spPr>
          </p:pic>
        </p:grp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A08970-B007-3993-2E84-DDEDD08A57A2}"/>
              </a:ext>
            </a:extLst>
          </p:cNvPr>
          <p:cNvSpPr txBox="1"/>
          <p:nvPr/>
        </p:nvSpPr>
        <p:spPr>
          <a:xfrm>
            <a:off x="391815" y="33153"/>
            <a:ext cx="4652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Name of Hospital:</a:t>
            </a:r>
            <a:endParaRPr kumimoji="1" lang="ja-JP" altLang="en-US" sz="1000" dirty="0">
              <a:latin typeface="Verdana" panose="020B0604030504040204" pitchFamily="34" charset="0"/>
            </a:endParaRP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Protocol Number:</a:t>
            </a: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Informed Assent Form A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6D3FC9-9F24-DABB-37F4-0A0B6E55F2FE}"/>
              </a:ext>
            </a:extLst>
          </p:cNvPr>
          <p:cNvSpPr txBox="1"/>
          <p:nvPr/>
        </p:nvSpPr>
        <p:spPr>
          <a:xfrm>
            <a:off x="5052513" y="33153"/>
            <a:ext cx="4652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Version:</a:t>
            </a:r>
            <a:endParaRPr kumimoji="1" lang="ja-JP" altLang="en-US" sz="1000" dirty="0">
              <a:latin typeface="Verdana" panose="020B0604030504040204" pitchFamily="34" charset="0"/>
            </a:endParaRP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Date:</a:t>
            </a:r>
            <a:endParaRPr kumimoji="1" lang="ja-JP" altLang="en-US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975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54357-6888-6BFF-84FF-3FDDEF40B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8862F35-EC36-487B-D399-3AC537EAA0D4}"/>
              </a:ext>
            </a:extLst>
          </p:cNvPr>
          <p:cNvSpPr txBox="1"/>
          <p:nvPr/>
        </p:nvSpPr>
        <p:spPr>
          <a:xfrm>
            <a:off x="6952044" y="-9007"/>
            <a:ext cx="3440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Verdana" panose="020B0604030504040204" pitchFamily="34" charset="0"/>
                <a:ea typeface="Verdana" panose="020B0604030504040204" pitchFamily="34" charset="0"/>
              </a:rPr>
              <a:t>※Primarily matters specific </a:t>
            </a:r>
          </a:p>
          <a:p>
            <a:r>
              <a:rPr kumimoji="1" lang="en-US" altLang="ja-JP" i="1" dirty="0">
                <a:latin typeface="Verdana" panose="020B0604030504040204" pitchFamily="34" charset="0"/>
                <a:ea typeface="Verdana" panose="020B0604030504040204" pitchFamily="34" charset="0"/>
              </a:rPr>
              <a:t>to individual clinical trials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847CB83-AF7B-D4A0-ADA0-C292D157A551}"/>
              </a:ext>
            </a:extLst>
          </p:cNvPr>
          <p:cNvSpPr/>
          <p:nvPr/>
        </p:nvSpPr>
        <p:spPr>
          <a:xfrm>
            <a:off x="497805" y="4584422"/>
            <a:ext cx="4752000" cy="2628000"/>
          </a:xfrm>
          <a:prstGeom prst="roundRect">
            <a:avLst>
              <a:gd name="adj" fmla="val 12326"/>
            </a:avLst>
          </a:prstGeom>
          <a:ln cmpd="sng">
            <a:solidFill>
              <a:schemeClr val="accent4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ja-JP" dirty="0">
                <a:ln w="0">
                  <a:noFill/>
                </a:ln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kumimoji="1" lang="ja-JP" altLang="en-US" dirty="0">
                <a:ln w="0">
                  <a:noFill/>
                </a:ln>
                <a:solidFill>
                  <a:schemeClr val="accent4"/>
                </a:solidFill>
                <a:latin typeface="Verdana" panose="020B0604030504040204" pitchFamily="34" charset="0"/>
                <a:ea typeface="BIZ UDPゴシック" panose="020B0400000000000000" pitchFamily="50" charset="-128"/>
              </a:rPr>
              <a:t> </a:t>
            </a:r>
            <a:r>
              <a:rPr kumimoji="1" lang="en-US" altLang="ja-JP" dirty="0">
                <a:ln w="0">
                  <a:noFill/>
                </a:ln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Will</a:t>
            </a:r>
            <a:r>
              <a:rPr kumimoji="1" lang="ja-JP" altLang="en-US" dirty="0">
                <a:ln w="0">
                  <a:noFill/>
                </a:ln>
                <a:solidFill>
                  <a:schemeClr val="accent4"/>
                </a:solidFill>
                <a:latin typeface="Verdana" panose="020B0604030504040204" pitchFamily="34" charset="0"/>
                <a:ea typeface="BIZ UDPゴシック" panose="020B0400000000000000" pitchFamily="50" charset="-128"/>
              </a:rPr>
              <a:t> </a:t>
            </a:r>
            <a:r>
              <a:rPr kumimoji="1" lang="en-US" altLang="ja-JP" dirty="0">
                <a:ln w="0">
                  <a:noFill/>
                </a:ln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</a:t>
            </a:r>
            <a:r>
              <a:rPr kumimoji="1" lang="ja-JP" altLang="en-US" dirty="0">
                <a:ln w="0">
                  <a:noFill/>
                </a:ln>
                <a:solidFill>
                  <a:schemeClr val="accent4"/>
                </a:solidFill>
                <a:latin typeface="Verdana" panose="020B0604030504040204" pitchFamily="34" charset="0"/>
                <a:ea typeface="BIZ UDPゴシック" panose="020B0400000000000000" pitchFamily="50" charset="-128"/>
              </a:rPr>
              <a:t> </a:t>
            </a:r>
            <a:r>
              <a:rPr kumimoji="1" lang="en-US" altLang="ja-JP" dirty="0">
                <a:ln w="0">
                  <a:noFill/>
                </a:ln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kumimoji="1" lang="ja-JP" altLang="en-US" dirty="0">
                <a:ln w="0">
                  <a:noFill/>
                </a:ln>
                <a:solidFill>
                  <a:schemeClr val="accent4"/>
                </a:solidFill>
                <a:latin typeface="Verdana" panose="020B0604030504040204" pitchFamily="34" charset="0"/>
                <a:ea typeface="BIZ UDPゴシック" panose="020B0400000000000000" pitchFamily="50" charset="-128"/>
              </a:rPr>
              <a:t> </a:t>
            </a:r>
            <a:r>
              <a:rPr kumimoji="1" lang="en-US" altLang="ja-JP" dirty="0">
                <a:ln w="0">
                  <a:noFill/>
                </a:ln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Home</a:t>
            </a:r>
            <a:endParaRPr kumimoji="1" lang="ja-JP" altLang="en-US" dirty="0">
              <a:ln w="0">
                <a:noFill/>
              </a:ln>
              <a:solidFill>
                <a:schemeClr val="accent4"/>
              </a:solidFill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BD05A5B7-F75F-4007-69CD-27EFBBE5B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50" y="5153430"/>
            <a:ext cx="715587" cy="1333391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24385C0-A350-E8AE-6463-D755BFD39FB8}"/>
              </a:ext>
            </a:extLst>
          </p:cNvPr>
          <p:cNvSpPr txBox="1"/>
          <p:nvPr/>
        </p:nvSpPr>
        <p:spPr>
          <a:xfrm>
            <a:off x="3266542" y="6577464"/>
            <a:ext cx="1315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Keep a diary</a:t>
            </a:r>
            <a:endParaRPr kumimoji="1" lang="ja-JP" altLang="en-US" sz="1400" dirty="0"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pic>
        <p:nvPicPr>
          <p:cNvPr id="46" name="図 45" descr="Cgで描かれたボトル&#10;&#10;自動的に生成された説明">
            <a:extLst>
              <a:ext uri="{FF2B5EF4-FFF2-40B4-BE49-F238E27FC236}">
                <a16:creationId xmlns:a16="http://schemas.microsoft.com/office/drawing/2014/main" id="{664EC947-6D8E-F480-2EB3-239068D5A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2" y="5306403"/>
            <a:ext cx="1027445" cy="1027445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4A49158-0F7C-49E0-7979-9CF10BD5615A}"/>
              </a:ext>
            </a:extLst>
          </p:cNvPr>
          <p:cNvSpPr txBox="1"/>
          <p:nvPr/>
        </p:nvSpPr>
        <p:spPr>
          <a:xfrm>
            <a:off x="457130" y="6446832"/>
            <a:ext cx="260209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To take </a:t>
            </a:r>
            <a:r>
              <a:rPr kumimoji="1" lang="en-US" altLang="ja-JP" sz="1400" dirty="0">
                <a:latin typeface="Verdana" panose="020B0604030504040204" pitchFamily="34" charset="0"/>
                <a:ea typeface="BIZ UDPゴシック" panose="020B0400000000000000" pitchFamily="50" charset="-128"/>
              </a:rPr>
              <a:t>“</a:t>
            </a:r>
            <a:r>
              <a:rPr kumimoji="1" lang="ja-JP" altLang="en-US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BIZ UDPゴシック" panose="020B0400000000000000" pitchFamily="50" charset="-128"/>
              </a:rPr>
              <a:t>｛</a:t>
            </a:r>
            <a:r>
              <a:rPr kumimoji="1" lang="en-US" altLang="ja-JP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name</a:t>
            </a:r>
            <a:r>
              <a:rPr kumimoji="1" lang="ja-JP" altLang="en-US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BIZ UDPゴシック" panose="020B0400000000000000" pitchFamily="50" charset="-128"/>
              </a:rPr>
              <a:t> </a:t>
            </a:r>
            <a:r>
              <a:rPr kumimoji="1" lang="en-US" altLang="ja-JP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kumimoji="1" lang="ja-JP" altLang="en-US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BIZ UDPゴシック" panose="020B0400000000000000" pitchFamily="50" charset="-128"/>
              </a:rPr>
              <a:t> </a:t>
            </a:r>
            <a:r>
              <a:rPr kumimoji="1" lang="en-US" altLang="ja-JP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kumimoji="1" lang="ja-JP" altLang="en-US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BIZ UDPゴシック" panose="020B0400000000000000" pitchFamily="50" charset="-128"/>
              </a:rPr>
              <a:t> </a:t>
            </a:r>
            <a:r>
              <a:rPr kumimoji="1" lang="en-US" altLang="ja-JP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</a:t>
            </a:r>
            <a:r>
              <a:rPr kumimoji="1" lang="ja-JP" altLang="en-US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BIZ UDPゴシック" panose="020B0400000000000000" pitchFamily="50" charset="-128"/>
              </a:rPr>
              <a:t>｝</a:t>
            </a:r>
            <a:r>
              <a:rPr kumimoji="1" lang="en-US" altLang="ja-JP" sz="1400" dirty="0">
                <a:latin typeface="Verdana" panose="020B0604030504040204" pitchFamily="34" charset="0"/>
                <a:ea typeface="BIZ UDPゴシック" panose="020B0400000000000000" pitchFamily="50" charset="-128"/>
              </a:rPr>
              <a:t>”</a:t>
            </a:r>
            <a:endParaRPr kumimoji="1" lang="en-US" altLang="ja-JP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10000"/>
              </a:lnSpc>
            </a:pPr>
            <a:r>
              <a:rPr kumimoji="1" lang="ja-JP" altLang="en-US" sz="1400" dirty="0">
                <a:latin typeface="Verdana" panose="020B0604030504040204" pitchFamily="34" charset="0"/>
                <a:ea typeface="BIZ UDPゴシック" panose="020B0400000000000000" pitchFamily="50" charset="-128"/>
              </a:rPr>
              <a:t>（</a:t>
            </a: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2times a day</a:t>
            </a:r>
            <a:r>
              <a:rPr kumimoji="1" lang="ja-JP" altLang="en-US" sz="1400" dirty="0">
                <a:latin typeface="Verdana" panose="020B0604030504040204" pitchFamily="34" charset="0"/>
                <a:ea typeface="BIZ UDPゴシック" panose="020B0400000000000000" pitchFamily="50" charset="-128"/>
              </a:rPr>
              <a:t>）</a:t>
            </a:r>
            <a:endParaRPr kumimoji="1" lang="en-US" altLang="ja-JP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803678E-D604-8BF4-828F-8EBAEB15414E}"/>
              </a:ext>
            </a:extLst>
          </p:cNvPr>
          <p:cNvSpPr/>
          <p:nvPr/>
        </p:nvSpPr>
        <p:spPr>
          <a:xfrm>
            <a:off x="5422493" y="4584423"/>
            <a:ext cx="4752000" cy="2628000"/>
          </a:xfrm>
          <a:prstGeom prst="roundRect">
            <a:avLst>
              <a:gd name="adj" fmla="val 11341"/>
            </a:avLst>
          </a:prstGeom>
          <a:noFill/>
          <a:ln cmpd="sng">
            <a:solidFill>
              <a:schemeClr val="accent4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>
                <a:ln w="0"/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You Need to Remember</a:t>
            </a:r>
            <a:endParaRPr kumimoji="1" lang="ja-JP" altLang="en-US" dirty="0">
              <a:ln w="0"/>
              <a:solidFill>
                <a:schemeClr val="accent4"/>
              </a:solidFill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BBFA0549-823F-8B92-B810-1166A8FFFAC5}"/>
              </a:ext>
            </a:extLst>
          </p:cNvPr>
          <p:cNvGrpSpPr/>
          <p:nvPr/>
        </p:nvGrpSpPr>
        <p:grpSpPr>
          <a:xfrm>
            <a:off x="8246072" y="5379224"/>
            <a:ext cx="1509342" cy="1047137"/>
            <a:chOff x="6794822" y="4514217"/>
            <a:chExt cx="1509342" cy="1047137"/>
          </a:xfrm>
        </p:grpSpPr>
        <p:pic>
          <p:nvPicPr>
            <p:cNvPr id="53" name="図 52" descr="カップケーキの絵&#10;&#10;低い精度で自動的に生成された説明">
              <a:extLst>
                <a:ext uri="{FF2B5EF4-FFF2-40B4-BE49-F238E27FC236}">
                  <a16:creationId xmlns:a16="http://schemas.microsoft.com/office/drawing/2014/main" id="{74831891-D021-CA79-03C5-239CFAFB4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822" y="4844292"/>
              <a:ext cx="504737" cy="402528"/>
            </a:xfrm>
            <a:prstGeom prst="rect">
              <a:avLst/>
            </a:prstGeom>
            <a:ln>
              <a:noFill/>
              <a:prstDash val="dashDot"/>
            </a:ln>
          </p:spPr>
        </p:pic>
        <p:pic>
          <p:nvPicPr>
            <p:cNvPr id="55" name="図 54" descr="ロゴ&#10;&#10;中程度の精度で自動的に生成された説明">
              <a:extLst>
                <a:ext uri="{FF2B5EF4-FFF2-40B4-BE49-F238E27FC236}">
                  <a16:creationId xmlns:a16="http://schemas.microsoft.com/office/drawing/2014/main" id="{1D99CDE2-0157-EAA3-F7FE-081D66BE5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913" y="4514217"/>
              <a:ext cx="493583" cy="380059"/>
            </a:xfrm>
            <a:prstGeom prst="rect">
              <a:avLst/>
            </a:prstGeom>
            <a:ln>
              <a:noFill/>
              <a:prstDash val="dashDot"/>
            </a:ln>
          </p:spPr>
        </p:pic>
        <p:pic>
          <p:nvPicPr>
            <p:cNvPr id="57" name="図 56" descr="暗い, 明かり, テーブル, ランプ が含まれている画像&#10;&#10;自動的に生成された説明">
              <a:extLst>
                <a:ext uri="{FF2B5EF4-FFF2-40B4-BE49-F238E27FC236}">
                  <a16:creationId xmlns:a16="http://schemas.microsoft.com/office/drawing/2014/main" id="{6E11F6BD-0AE1-F116-C0AF-A2F173C4E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271" y="4920502"/>
              <a:ext cx="384870" cy="380059"/>
            </a:xfrm>
            <a:prstGeom prst="rect">
              <a:avLst/>
            </a:prstGeom>
            <a:ln>
              <a:noFill/>
              <a:prstDash val="dashDot"/>
            </a:ln>
          </p:spPr>
        </p:pic>
        <p:pic>
          <p:nvPicPr>
            <p:cNvPr id="59" name="図 58" descr="食品 が含まれている画像&#10;&#10;自動的に生成された説明">
              <a:extLst>
                <a:ext uri="{FF2B5EF4-FFF2-40B4-BE49-F238E27FC236}">
                  <a16:creationId xmlns:a16="http://schemas.microsoft.com/office/drawing/2014/main" id="{BE5D4D72-14B1-9E59-FE61-D44B4A0E1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0590" y="4916835"/>
              <a:ext cx="413574" cy="376353"/>
            </a:xfrm>
            <a:prstGeom prst="rect">
              <a:avLst/>
            </a:prstGeom>
            <a:ln>
              <a:noFill/>
              <a:prstDash val="dashDot"/>
            </a:ln>
          </p:spPr>
        </p:pic>
        <p:pic>
          <p:nvPicPr>
            <p:cNvPr id="61" name="図 60" descr="テーブル, ケーキ, 座る, 皿 が含まれている画像&#10;&#10;自動的に生成された説明">
              <a:extLst>
                <a:ext uri="{FF2B5EF4-FFF2-40B4-BE49-F238E27FC236}">
                  <a16:creationId xmlns:a16="http://schemas.microsoft.com/office/drawing/2014/main" id="{67315389-8E52-B76F-8263-5CC2A0BA0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271" y="4546456"/>
              <a:ext cx="672428" cy="403457"/>
            </a:xfrm>
            <a:prstGeom prst="rect">
              <a:avLst/>
            </a:prstGeom>
            <a:ln>
              <a:noFill/>
              <a:prstDash val="dashDot"/>
            </a:ln>
          </p:spPr>
        </p:pic>
        <p:pic>
          <p:nvPicPr>
            <p:cNvPr id="63" name="図 62" descr="プラスチックの容器&#10;&#10;低い精度で自動的に生成された説明">
              <a:extLst>
                <a:ext uri="{FF2B5EF4-FFF2-40B4-BE49-F238E27FC236}">
                  <a16:creationId xmlns:a16="http://schemas.microsoft.com/office/drawing/2014/main" id="{9E97E5C9-4033-B9C5-D845-C739A77EC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1412" y="5021870"/>
              <a:ext cx="539484" cy="539484"/>
            </a:xfrm>
            <a:prstGeom prst="rect">
              <a:avLst/>
            </a:prstGeom>
            <a:ln>
              <a:noFill/>
              <a:prstDash val="dashDot"/>
            </a:ln>
          </p:spPr>
        </p:pic>
      </p:grpSp>
      <p:pic>
        <p:nvPicPr>
          <p:cNvPr id="68" name="図 67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9FF4C0BD-F6A6-5E57-522C-128F08A782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154" y="5466297"/>
            <a:ext cx="1098456" cy="869977"/>
          </a:xfrm>
          <a:prstGeom prst="rect">
            <a:avLst/>
          </a:prstGeom>
          <a:ln>
            <a:noFill/>
            <a:prstDash val="dashDot"/>
          </a:ln>
        </p:spPr>
      </p:pic>
      <p:sp>
        <p:nvSpPr>
          <p:cNvPr id="69" name="十字形 68">
            <a:extLst>
              <a:ext uri="{FF2B5EF4-FFF2-40B4-BE49-F238E27FC236}">
                <a16:creationId xmlns:a16="http://schemas.microsoft.com/office/drawing/2014/main" id="{370398A1-523C-891F-B238-4A51319D059E}"/>
              </a:ext>
            </a:extLst>
          </p:cNvPr>
          <p:cNvSpPr/>
          <p:nvPr/>
        </p:nvSpPr>
        <p:spPr>
          <a:xfrm rot="2700000">
            <a:off x="8389334" y="5248919"/>
            <a:ext cx="1253952" cy="1250762"/>
          </a:xfrm>
          <a:prstGeom prst="plus">
            <a:avLst>
              <a:gd name="adj" fmla="val 45932"/>
            </a:avLst>
          </a:prstGeom>
          <a:solidFill>
            <a:srgbClr val="FF0000">
              <a:alpha val="34000"/>
            </a:srgbClr>
          </a:solidFill>
          <a:ln>
            <a:noFill/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443700BA-EAC7-DB2C-BABA-EE71D0892260}"/>
              </a:ext>
            </a:extLst>
          </p:cNvPr>
          <p:cNvSpPr txBox="1"/>
          <p:nvPr/>
        </p:nvSpPr>
        <p:spPr>
          <a:xfrm>
            <a:off x="5600689" y="6616998"/>
            <a:ext cx="4437288" cy="54431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Don’t eat anything on the day you visit the hospital</a:t>
            </a:r>
            <a:endParaRPr kumimoji="1" lang="ja-JP" altLang="en-US" sz="1400" dirty="0"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79831A9-033A-0ACD-9701-A9A924F2E355}"/>
              </a:ext>
            </a:extLst>
          </p:cNvPr>
          <p:cNvSpPr/>
          <p:nvPr/>
        </p:nvSpPr>
        <p:spPr>
          <a:xfrm>
            <a:off x="497805" y="1511998"/>
            <a:ext cx="9696203" cy="2916000"/>
          </a:xfrm>
          <a:prstGeom prst="roundRect">
            <a:avLst>
              <a:gd name="adj" fmla="val 12497"/>
            </a:avLst>
          </a:prstGeom>
          <a:noFill/>
          <a:ln w="19050" cmpd="sng">
            <a:solidFill>
              <a:schemeClr val="accent4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>
                <a:ln w="0"/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You Will Do at the Hospital</a:t>
            </a:r>
            <a:endParaRPr kumimoji="1" lang="ja-JP" altLang="en-US" dirty="0">
              <a:ln w="0"/>
              <a:solidFill>
                <a:schemeClr val="accent4"/>
              </a:solidFill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pic>
        <p:nvPicPr>
          <p:cNvPr id="43" name="図 42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4FD8E0B7-0C83-1654-A1C2-F60C9AD77A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34" y="2161355"/>
            <a:ext cx="682821" cy="793977"/>
          </a:xfrm>
          <a:prstGeom prst="rect">
            <a:avLst/>
          </a:prstGeom>
        </p:spPr>
      </p:pic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9F8B26AD-057D-7CC5-CC55-022DB9BBE2C5}"/>
              </a:ext>
            </a:extLst>
          </p:cNvPr>
          <p:cNvSpPr txBox="1"/>
          <p:nvPr/>
        </p:nvSpPr>
        <p:spPr>
          <a:xfrm>
            <a:off x="682863" y="1853852"/>
            <a:ext cx="2479079" cy="230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Receive the following measurements and tests:</a:t>
            </a:r>
          </a:p>
          <a:p>
            <a:pPr marL="176213" indent="-176213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Height</a:t>
            </a:r>
          </a:p>
          <a:p>
            <a:pPr marL="176213" indent="-1762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Weight</a:t>
            </a:r>
          </a:p>
          <a:p>
            <a:pPr marL="176213" indent="-1762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Blood pressure</a:t>
            </a:r>
          </a:p>
          <a:p>
            <a:pPr marL="176213" indent="-1762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Body temperature</a:t>
            </a:r>
          </a:p>
          <a:p>
            <a:pPr marL="176213" indent="-1762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Blood test</a:t>
            </a:r>
          </a:p>
          <a:p>
            <a:pPr marL="176213" indent="-17621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Urine test</a:t>
            </a:r>
            <a:endParaRPr kumimoji="1" lang="ja-JP" altLang="en-US" sz="1400" dirty="0"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pic>
        <p:nvPicPr>
          <p:cNvPr id="1026" name="Picture 2" descr="基礎体温計のイラスト">
            <a:extLst>
              <a:ext uri="{FF2B5EF4-FFF2-40B4-BE49-F238E27FC236}">
                <a16:creationId xmlns:a16="http://schemas.microsoft.com/office/drawing/2014/main" id="{7400C712-1F9A-4854-DA9F-212DE69E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287">
            <a:off x="2951362" y="3051894"/>
            <a:ext cx="687544" cy="68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 descr="紙コップに入った飲み物&#10;&#10;自動的に生成された説明">
            <a:extLst>
              <a:ext uri="{FF2B5EF4-FFF2-40B4-BE49-F238E27FC236}">
                <a16:creationId xmlns:a16="http://schemas.microsoft.com/office/drawing/2014/main" id="{135127F2-DFD5-5A8C-F4C3-D978B8A740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55" y="3721722"/>
            <a:ext cx="549467" cy="57991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7D57F0-AD0A-6ADC-BC16-64FF7B8A2367}"/>
              </a:ext>
            </a:extLst>
          </p:cNvPr>
          <p:cNvSpPr txBox="1"/>
          <p:nvPr/>
        </p:nvSpPr>
        <p:spPr>
          <a:xfrm>
            <a:off x="6813208" y="3573662"/>
            <a:ext cx="1281120" cy="781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Take a </a:t>
            </a:r>
          </a:p>
          <a:p>
            <a:pPr algn="ctr">
              <a:lnSpc>
                <a:spcPct val="110000"/>
              </a:lnSpc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 heart exam</a:t>
            </a:r>
          </a:p>
          <a:p>
            <a:pPr algn="ctr">
              <a:lnSpc>
                <a:spcPct val="110000"/>
              </a:lnSpc>
            </a:pPr>
            <a:endParaRPr kumimoji="1" lang="ja-JP" altLang="en-US" sz="1400" dirty="0"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pic>
        <p:nvPicPr>
          <p:cNvPr id="14" name="図 13" descr="テーブル, ケーキ, 座る, 女性 が含まれている画像&#10;&#10;自動的に生成された説明">
            <a:extLst>
              <a:ext uri="{FF2B5EF4-FFF2-40B4-BE49-F238E27FC236}">
                <a16:creationId xmlns:a16="http://schemas.microsoft.com/office/drawing/2014/main" id="{0D21B65A-1D93-C8EA-B1A4-5C00324D6B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27" y="2426609"/>
            <a:ext cx="1003483" cy="112051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352B5C-3CF4-2E46-6391-D56B2FDEED9E}"/>
              </a:ext>
            </a:extLst>
          </p:cNvPr>
          <p:cNvSpPr txBox="1"/>
          <p:nvPr/>
        </p:nvSpPr>
        <p:spPr>
          <a:xfrm>
            <a:off x="8373723" y="3573662"/>
            <a:ext cx="1571712" cy="781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Stay overnight </a:t>
            </a:r>
          </a:p>
          <a:p>
            <a:pPr>
              <a:lnSpc>
                <a:spcPct val="110000"/>
              </a:lnSpc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at the hospital </a:t>
            </a:r>
          </a:p>
          <a:p>
            <a:pPr>
              <a:lnSpc>
                <a:spcPct val="110000"/>
              </a:lnSpc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for blood tests</a:t>
            </a:r>
            <a:endParaRPr kumimoji="1" lang="ja-JP" altLang="en-US" sz="1400" dirty="0"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pic>
        <p:nvPicPr>
          <p:cNvPr id="20" name="図 19" descr="座る, テーブル, ケーキ が含まれている画像&#10;&#10;自動的に生成された説明">
            <a:extLst>
              <a:ext uri="{FF2B5EF4-FFF2-40B4-BE49-F238E27FC236}">
                <a16:creationId xmlns:a16="http://schemas.microsoft.com/office/drawing/2014/main" id="{3500CB0C-F02D-1583-4359-8C9B0BDEE9F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89" y="2490002"/>
            <a:ext cx="896239" cy="842465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972763CD-22F6-1735-CD13-87990F38103B}"/>
              </a:ext>
            </a:extLst>
          </p:cNvPr>
          <p:cNvGrpSpPr>
            <a:grpSpLocks noChangeAspect="1"/>
          </p:cNvGrpSpPr>
          <p:nvPr/>
        </p:nvGrpSpPr>
        <p:grpSpPr>
          <a:xfrm rot="20905219">
            <a:off x="9247476" y="2207698"/>
            <a:ext cx="780143" cy="1203417"/>
            <a:chOff x="6362898" y="1012391"/>
            <a:chExt cx="1549319" cy="2767446"/>
          </a:xfrm>
        </p:grpSpPr>
        <p:pic>
          <p:nvPicPr>
            <p:cNvPr id="22" name="図 21" descr="暗い, 探す, 座る, 横 が含まれている画像&#10;&#10;自動的に生成された説明">
              <a:extLst>
                <a:ext uri="{FF2B5EF4-FFF2-40B4-BE49-F238E27FC236}">
                  <a16:creationId xmlns:a16="http://schemas.microsoft.com/office/drawing/2014/main" id="{2615C209-DB2B-1133-7FA6-F16E47FFB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31" t="26787" r="1731"/>
            <a:stretch/>
          </p:blipFill>
          <p:spPr>
            <a:xfrm flipH="1">
              <a:off x="6362898" y="1012391"/>
              <a:ext cx="1417500" cy="2767446"/>
            </a:xfrm>
            <a:prstGeom prst="rect">
              <a:avLst/>
            </a:prstGeom>
          </p:spPr>
        </p:pic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3E4C879C-F89A-838A-82F0-8668C3EFF1F4}"/>
                </a:ext>
              </a:extLst>
            </p:cNvPr>
            <p:cNvSpPr/>
            <p:nvPr/>
          </p:nvSpPr>
          <p:spPr>
            <a:xfrm>
              <a:off x="6957391" y="1773141"/>
              <a:ext cx="787179" cy="1089329"/>
            </a:xfrm>
            <a:custGeom>
              <a:avLst/>
              <a:gdLst>
                <a:gd name="connsiteX0" fmla="*/ 0 w 787179"/>
                <a:gd name="connsiteY0" fmla="*/ 0 h 1089329"/>
                <a:gd name="connsiteX1" fmla="*/ 230588 w 787179"/>
                <a:gd name="connsiteY1" fmla="*/ 564542 h 1089329"/>
                <a:gd name="connsiteX2" fmla="*/ 644056 w 787179"/>
                <a:gd name="connsiteY2" fmla="*/ 866692 h 1089329"/>
                <a:gd name="connsiteX3" fmla="*/ 787179 w 787179"/>
                <a:gd name="connsiteY3" fmla="*/ 1089329 h 108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179" h="1089329">
                  <a:moveTo>
                    <a:pt x="0" y="0"/>
                  </a:moveTo>
                  <a:cubicBezTo>
                    <a:pt x="61622" y="210046"/>
                    <a:pt x="123245" y="420093"/>
                    <a:pt x="230588" y="564542"/>
                  </a:cubicBezTo>
                  <a:cubicBezTo>
                    <a:pt x="337931" y="708991"/>
                    <a:pt x="551291" y="779228"/>
                    <a:pt x="644056" y="866692"/>
                  </a:cubicBezTo>
                  <a:cubicBezTo>
                    <a:pt x="736821" y="954156"/>
                    <a:pt x="762000" y="1021742"/>
                    <a:pt x="787179" y="1089329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Verdana" panose="020B0604030504040204" pitchFamily="34" charset="0"/>
              </a:endParaRPr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EFB7845B-B93A-B620-85AA-B3CE049175B5}"/>
                </a:ext>
              </a:extLst>
            </p:cNvPr>
            <p:cNvGrpSpPr>
              <a:grpSpLocks noChangeAspect="1"/>
            </p:cNvGrpSpPr>
            <p:nvPr/>
          </p:nvGrpSpPr>
          <p:grpSpPr>
            <a:xfrm rot="20446563">
              <a:off x="7732217" y="2797949"/>
              <a:ext cx="180000" cy="574468"/>
              <a:chOff x="7976151" y="3173140"/>
              <a:chExt cx="208800" cy="666383"/>
            </a:xfrm>
          </p:grpSpPr>
          <p:pic>
            <p:nvPicPr>
              <p:cNvPr id="27" name="図 26" descr="ドアから顔を出している&#10;&#10;中程度の精度で自動的に生成された説明">
                <a:extLst>
                  <a:ext uri="{FF2B5EF4-FFF2-40B4-BE49-F238E27FC236}">
                    <a16:creationId xmlns:a16="http://schemas.microsoft.com/office/drawing/2014/main" id="{02C7AE91-8C9D-E73F-AF63-853E1E0F15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6151" y="3173140"/>
                <a:ext cx="208800" cy="666383"/>
              </a:xfrm>
              <a:prstGeom prst="rect">
                <a:avLst/>
              </a:prstGeom>
            </p:spPr>
          </p:pic>
          <p:pic>
            <p:nvPicPr>
              <p:cNvPr id="28" name="図 27" descr="ドアから顔を出している&#10;&#10;中程度の精度で自動的に生成された説明">
                <a:extLst>
                  <a:ext uri="{FF2B5EF4-FFF2-40B4-BE49-F238E27FC236}">
                    <a16:creationId xmlns:a16="http://schemas.microsoft.com/office/drawing/2014/main" id="{481A4712-5FF0-7ABD-BD3A-280F8F799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duotone>
                  <a:prstClr val="black"/>
                  <a:srgbClr val="C0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07" t="65122" r="11311"/>
              <a:stretch/>
            </p:blipFill>
            <p:spPr>
              <a:xfrm>
                <a:off x="8014604" y="3634293"/>
                <a:ext cx="129600" cy="178361"/>
              </a:xfrm>
              <a:prstGeom prst="rect">
                <a:avLst/>
              </a:prstGeom>
            </p:spPr>
          </p:pic>
        </p:grp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40E6BFB-BD63-9050-7B5E-6E2A462A3E1F}"/>
                </a:ext>
              </a:extLst>
            </p:cNvPr>
            <p:cNvSpPr/>
            <p:nvPr/>
          </p:nvSpPr>
          <p:spPr>
            <a:xfrm>
              <a:off x="6830836" y="1701141"/>
              <a:ext cx="252000" cy="144000"/>
            </a:xfrm>
            <a:prstGeom prst="rect">
              <a:avLst/>
            </a:prstGeom>
            <a:solidFill>
              <a:schemeClr val="bg1">
                <a:lumMod val="95000"/>
                <a:alpha val="87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Verdana" panose="020B0604030504040204" pitchFamily="34" charset="0"/>
              </a:endParaRPr>
            </a:p>
          </p:txBody>
        </p:sp>
      </p:grpSp>
      <p:pic>
        <p:nvPicPr>
          <p:cNvPr id="30" name="図 29">
            <a:extLst>
              <a:ext uri="{FF2B5EF4-FFF2-40B4-BE49-F238E27FC236}">
                <a16:creationId xmlns:a16="http://schemas.microsoft.com/office/drawing/2014/main" id="{B266903D-AAD6-72FA-40B7-DB466DC0798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39" y="1903198"/>
            <a:ext cx="512064" cy="1066800"/>
          </a:xfrm>
          <a:prstGeom prst="rect">
            <a:avLst/>
          </a:prstGeom>
        </p:spPr>
      </p:pic>
      <p:pic>
        <p:nvPicPr>
          <p:cNvPr id="31" name="図 30" descr="おもちゃ, 人形, クマ, テディ が含まれている画像&#10;&#10;自動的に生成された説明">
            <a:extLst>
              <a:ext uri="{FF2B5EF4-FFF2-40B4-BE49-F238E27FC236}">
                <a16:creationId xmlns:a16="http://schemas.microsoft.com/office/drawing/2014/main" id="{7A23CAC5-A8A4-63AF-DA75-323A95EFD38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50" y="1949267"/>
            <a:ext cx="512064" cy="10668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28C1B30-E043-D724-EDA6-E80EB5832C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34" y="2549925"/>
            <a:ext cx="1103630" cy="804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6E58D2C-60D2-AEF5-75B5-E0BAD6E51176}"/>
              </a:ext>
            </a:extLst>
          </p:cNvPr>
          <p:cNvSpPr txBox="1"/>
          <p:nvPr/>
        </p:nvSpPr>
        <p:spPr>
          <a:xfrm>
            <a:off x="4843967" y="3573662"/>
            <a:ext cx="1834164" cy="781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Have</a:t>
            </a:r>
            <a:r>
              <a:rPr kumimoji="1" lang="ja-JP" altLang="en-US" sz="1400" dirty="0">
                <a:latin typeface="Verdana" panose="020B0604030504040204" pitchFamily="34" charset="0"/>
                <a:ea typeface="BIZ UDPゴシック" panose="020B0400000000000000" pitchFamily="50" charset="-128"/>
              </a:rPr>
              <a:t> </a:t>
            </a: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pictures of</a:t>
            </a:r>
          </a:p>
          <a:p>
            <a:pPr algn="ctr">
              <a:lnSpc>
                <a:spcPct val="110000"/>
              </a:lnSpc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the inside of </a:t>
            </a:r>
          </a:p>
          <a:p>
            <a:pPr algn="ctr">
              <a:lnSpc>
                <a:spcPct val="110000"/>
              </a:lnSpc>
            </a:pPr>
            <a:r>
              <a:rPr kumimoji="1" lang="en-US" altLang="ja-JP" sz="1400" dirty="0">
                <a:latin typeface="Verdana" panose="020B0604030504040204" pitchFamily="34" charset="0"/>
                <a:ea typeface="Verdana" panose="020B0604030504040204" pitchFamily="34" charset="0"/>
              </a:rPr>
              <a:t>your body taken</a:t>
            </a:r>
            <a:endParaRPr kumimoji="1" lang="ja-JP" altLang="en-US" sz="1400" dirty="0"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pic>
        <p:nvPicPr>
          <p:cNvPr id="9" name="図 8" descr="黒い背景と白い文字のロゴ&#10;&#10;中程度の精度で自動的に生成された説明">
            <a:extLst>
              <a:ext uri="{FF2B5EF4-FFF2-40B4-BE49-F238E27FC236}">
                <a16:creationId xmlns:a16="http://schemas.microsoft.com/office/drawing/2014/main" id="{6150439A-37A6-A659-C351-C7D90763C16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779">
            <a:off x="3886260" y="3011700"/>
            <a:ext cx="828000" cy="747270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229FA6D-6047-A4D8-2310-07A55854C02D}"/>
              </a:ext>
            </a:extLst>
          </p:cNvPr>
          <p:cNvSpPr/>
          <p:nvPr/>
        </p:nvSpPr>
        <p:spPr>
          <a:xfrm>
            <a:off x="348510" y="674433"/>
            <a:ext cx="9983972" cy="6681989"/>
          </a:xfrm>
          <a:prstGeom prst="roundRect">
            <a:avLst>
              <a:gd name="adj" fmla="val 595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2800" dirty="0">
                <a:ln w="0"/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to Do during the Clinical Trial</a:t>
            </a:r>
            <a:endParaRPr kumimoji="1" lang="ja-JP" altLang="en-US" sz="2800" dirty="0">
              <a:ln w="0"/>
              <a:solidFill>
                <a:schemeClr val="accent2"/>
              </a:solidFill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977D1A-E953-FCA8-734A-AB034FA39930}"/>
              </a:ext>
            </a:extLst>
          </p:cNvPr>
          <p:cNvSpPr txBox="1"/>
          <p:nvPr/>
        </p:nvSpPr>
        <p:spPr>
          <a:xfrm>
            <a:off x="391815" y="33153"/>
            <a:ext cx="4652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Name of Hospital:</a:t>
            </a:r>
            <a:endParaRPr kumimoji="1" lang="ja-JP" altLang="en-US" sz="1000" dirty="0">
              <a:latin typeface="Verdana" panose="020B0604030504040204" pitchFamily="34" charset="0"/>
            </a:endParaRP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Protocol Number:</a:t>
            </a: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Informed Assent Form A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4DF0AB-C4C5-669F-4E1F-49034F9B20A0}"/>
              </a:ext>
            </a:extLst>
          </p:cNvPr>
          <p:cNvSpPr txBox="1"/>
          <p:nvPr/>
        </p:nvSpPr>
        <p:spPr>
          <a:xfrm>
            <a:off x="5054401" y="33153"/>
            <a:ext cx="2450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Version:</a:t>
            </a:r>
            <a:endParaRPr kumimoji="1" lang="ja-JP" altLang="en-US" sz="1000" dirty="0">
              <a:latin typeface="Verdana" panose="020B0604030504040204" pitchFamily="34" charset="0"/>
            </a:endParaRP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Date:</a:t>
            </a:r>
            <a:endParaRPr kumimoji="1" lang="ja-JP" altLang="en-US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069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38C4-3EFB-00B8-2B36-8FA78ACF7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579EBEC-F736-5893-845F-3789DC94321B}"/>
              </a:ext>
            </a:extLst>
          </p:cNvPr>
          <p:cNvSpPr/>
          <p:nvPr/>
        </p:nvSpPr>
        <p:spPr>
          <a:xfrm>
            <a:off x="7164342" y="4100877"/>
            <a:ext cx="3384000" cy="3276000"/>
          </a:xfrm>
          <a:prstGeom prst="roundRect">
            <a:avLst>
              <a:gd name="adj" fmla="val 9914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ja-JP" sz="1600" dirty="0">
                <a:ln w="0"/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Please think carefully whether you wish to take part.</a:t>
            </a:r>
          </a:p>
          <a:p>
            <a:pPr algn="ctr">
              <a:lnSpc>
                <a:spcPct val="110000"/>
              </a:lnSpc>
            </a:pPr>
            <a:r>
              <a:rPr kumimoji="1" lang="en-US" altLang="ja-JP" sz="1600" dirty="0">
                <a:ln w="0"/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decision is very important.</a:t>
            </a:r>
          </a:p>
        </p:txBody>
      </p: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5132B83E-089A-7239-8422-94D2F807A183}"/>
              </a:ext>
            </a:extLst>
          </p:cNvPr>
          <p:cNvGrpSpPr/>
          <p:nvPr/>
        </p:nvGrpSpPr>
        <p:grpSpPr>
          <a:xfrm>
            <a:off x="9177999" y="6521741"/>
            <a:ext cx="1173875" cy="670690"/>
            <a:chOff x="9299922" y="6531705"/>
            <a:chExt cx="1173875" cy="670690"/>
          </a:xfrm>
        </p:grpSpPr>
        <p:pic>
          <p:nvPicPr>
            <p:cNvPr id="7" name="図 6" descr="探す, 写真, フロント, 座る が含まれている画像&#10;&#10;自動的に生成された説明">
              <a:extLst>
                <a:ext uri="{FF2B5EF4-FFF2-40B4-BE49-F238E27FC236}">
                  <a16:creationId xmlns:a16="http://schemas.microsoft.com/office/drawing/2014/main" id="{97962CC5-49E3-6367-69FF-1AE6E29EE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9922" y="6531705"/>
              <a:ext cx="583502" cy="670690"/>
            </a:xfrm>
            <a:prstGeom prst="rect">
              <a:avLst/>
            </a:prstGeom>
          </p:spPr>
        </p:pic>
        <p:pic>
          <p:nvPicPr>
            <p:cNvPr id="16" name="図 15" descr="座る, クマ が含まれている画像&#10;&#10;自動的に生成された説明">
              <a:extLst>
                <a:ext uri="{FF2B5EF4-FFF2-40B4-BE49-F238E27FC236}">
                  <a16:creationId xmlns:a16="http://schemas.microsoft.com/office/drawing/2014/main" id="{0D9AA029-A927-F16E-0825-4173D308B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294" y="6579441"/>
              <a:ext cx="583503" cy="622954"/>
            </a:xfrm>
            <a:prstGeom prst="rect">
              <a:avLst/>
            </a:prstGeom>
          </p:spPr>
        </p:pic>
      </p:grpSp>
      <p:pic>
        <p:nvPicPr>
          <p:cNvPr id="60" name="図 59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090D7409-5277-281C-3A14-518F401ED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4721" r="23899" b="27957"/>
          <a:stretch/>
        </p:blipFill>
        <p:spPr>
          <a:xfrm>
            <a:off x="7425559" y="5810642"/>
            <a:ext cx="504000" cy="365806"/>
          </a:xfrm>
          <a:prstGeom prst="rect">
            <a:avLst/>
          </a:prstGeom>
        </p:spPr>
      </p:pic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F147F5E1-01CD-BB4B-DED0-95D8946D0E88}"/>
              </a:ext>
            </a:extLst>
          </p:cNvPr>
          <p:cNvGrpSpPr/>
          <p:nvPr/>
        </p:nvGrpSpPr>
        <p:grpSpPr>
          <a:xfrm>
            <a:off x="7345484" y="6530360"/>
            <a:ext cx="1135984" cy="662071"/>
            <a:chOff x="7345484" y="6540324"/>
            <a:chExt cx="1135984" cy="662071"/>
          </a:xfrm>
        </p:grpSpPr>
        <p:pic>
          <p:nvPicPr>
            <p:cNvPr id="23" name="図 22" descr="クマ, テディ, 座る, コンピュータ が含まれている画像&#10;&#10;自動的に生成された説明">
              <a:extLst>
                <a:ext uri="{FF2B5EF4-FFF2-40B4-BE49-F238E27FC236}">
                  <a16:creationId xmlns:a16="http://schemas.microsoft.com/office/drawing/2014/main" id="{20FC6FC7-AEF6-C35C-2542-92D53E7DC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484" y="6540324"/>
              <a:ext cx="576000" cy="662071"/>
            </a:xfrm>
            <a:prstGeom prst="rect">
              <a:avLst/>
            </a:prstGeom>
          </p:spPr>
        </p:pic>
        <p:pic>
          <p:nvPicPr>
            <p:cNvPr id="27" name="図 26" descr="クマの人形&#10;&#10;中程度の精度で自動的に生成された説明">
              <a:extLst>
                <a:ext uri="{FF2B5EF4-FFF2-40B4-BE49-F238E27FC236}">
                  <a16:creationId xmlns:a16="http://schemas.microsoft.com/office/drawing/2014/main" id="{625AAB9E-5C82-3C8D-516E-5C9E1B8D5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468" y="6587447"/>
              <a:ext cx="576000" cy="614948"/>
            </a:xfrm>
            <a:prstGeom prst="rect">
              <a:avLst/>
            </a:prstGeom>
          </p:spPr>
        </p:pic>
      </p:grp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5A16180-06C7-897B-FCEC-A5EFA68260E2}"/>
              </a:ext>
            </a:extLst>
          </p:cNvPr>
          <p:cNvSpPr/>
          <p:nvPr/>
        </p:nvSpPr>
        <p:spPr>
          <a:xfrm rot="20858467">
            <a:off x="7760839" y="6320710"/>
            <a:ext cx="216000" cy="389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20B4C0C-F094-3D9C-7739-D91A3FB507CF}"/>
              </a:ext>
            </a:extLst>
          </p:cNvPr>
          <p:cNvSpPr/>
          <p:nvPr/>
        </p:nvSpPr>
        <p:spPr>
          <a:xfrm rot="19607797">
            <a:off x="8305575" y="6391655"/>
            <a:ext cx="180000" cy="389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18" name="思考の吹き出し: 雲形 17">
            <a:extLst>
              <a:ext uri="{FF2B5EF4-FFF2-40B4-BE49-F238E27FC236}">
                <a16:creationId xmlns:a16="http://schemas.microsoft.com/office/drawing/2014/main" id="{00EFD7B4-0397-53C5-D200-5D0B38BAEC4C}"/>
              </a:ext>
            </a:extLst>
          </p:cNvPr>
          <p:cNvSpPr/>
          <p:nvPr/>
        </p:nvSpPr>
        <p:spPr>
          <a:xfrm rot="850753">
            <a:off x="7211118" y="5656001"/>
            <a:ext cx="868146" cy="681816"/>
          </a:xfrm>
          <a:prstGeom prst="cloudCallout">
            <a:avLst>
              <a:gd name="adj1" fmla="val 28517"/>
              <a:gd name="adj2" fmla="val 6810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29" name="思考の吹き出し: 雲形 28">
            <a:extLst>
              <a:ext uri="{FF2B5EF4-FFF2-40B4-BE49-F238E27FC236}">
                <a16:creationId xmlns:a16="http://schemas.microsoft.com/office/drawing/2014/main" id="{CB837EAE-66B6-9C8D-E326-B8E4EBD61D5C}"/>
              </a:ext>
            </a:extLst>
          </p:cNvPr>
          <p:cNvSpPr/>
          <p:nvPr/>
        </p:nvSpPr>
        <p:spPr>
          <a:xfrm rot="20964550" flipH="1">
            <a:off x="8116046" y="5339732"/>
            <a:ext cx="985907" cy="1017797"/>
          </a:xfrm>
          <a:prstGeom prst="cloudCallout">
            <a:avLst>
              <a:gd name="adj1" fmla="val 36188"/>
              <a:gd name="adj2" fmla="val 7318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Verdana" panose="020B0604030504040204" pitchFamily="34" charset="0"/>
            </a:endParaRPr>
          </a:p>
        </p:txBody>
      </p:sp>
      <p:pic>
        <p:nvPicPr>
          <p:cNvPr id="33" name="図 32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17179EA6-00EE-DA4A-217B-3453DE88A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32" y="5465896"/>
            <a:ext cx="404540" cy="476552"/>
          </a:xfrm>
          <a:prstGeom prst="rect">
            <a:avLst/>
          </a:prstGeom>
        </p:spPr>
      </p:pic>
      <p:pic>
        <p:nvPicPr>
          <p:cNvPr id="35" name="図 34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E2CBAF38-556D-1920-FC4B-EA78BC75E9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0"/>
          <a:stretch/>
        </p:blipFill>
        <p:spPr>
          <a:xfrm>
            <a:off x="8532780" y="5757730"/>
            <a:ext cx="536084" cy="371860"/>
          </a:xfrm>
          <a:prstGeom prst="rect">
            <a:avLst/>
          </a:prstGeom>
        </p:spPr>
      </p:pic>
      <p:sp>
        <p:nvSpPr>
          <p:cNvPr id="40" name="吹き出し: 角を丸めた四角形 39">
            <a:extLst>
              <a:ext uri="{FF2B5EF4-FFF2-40B4-BE49-F238E27FC236}">
                <a16:creationId xmlns:a16="http://schemas.microsoft.com/office/drawing/2014/main" id="{AFAED189-D50E-9591-5966-B5B5057766FB}"/>
              </a:ext>
            </a:extLst>
          </p:cNvPr>
          <p:cNvSpPr/>
          <p:nvPr/>
        </p:nvSpPr>
        <p:spPr>
          <a:xfrm>
            <a:off x="9237755" y="5581515"/>
            <a:ext cx="720000" cy="368261"/>
          </a:xfrm>
          <a:prstGeom prst="wedgeRoundRectCallout">
            <a:avLst>
              <a:gd name="adj1" fmla="val -17050"/>
              <a:gd name="adj2" fmla="val 181620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Agree</a:t>
            </a:r>
            <a:endParaRPr kumimoji="1" lang="ja-JP" altLang="en-US" dirty="0">
              <a:solidFill>
                <a:schemeClr val="tx1"/>
              </a:solidFill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sp>
        <p:nvSpPr>
          <p:cNvPr id="41" name="吹き出し: 角を丸めた四角形 40">
            <a:extLst>
              <a:ext uri="{FF2B5EF4-FFF2-40B4-BE49-F238E27FC236}">
                <a16:creationId xmlns:a16="http://schemas.microsoft.com/office/drawing/2014/main" id="{F8341134-E10D-A5FB-6FB4-81722E0926FE}"/>
              </a:ext>
            </a:extLst>
          </p:cNvPr>
          <p:cNvSpPr/>
          <p:nvPr/>
        </p:nvSpPr>
        <p:spPr>
          <a:xfrm flipH="1">
            <a:off x="9761501" y="6036122"/>
            <a:ext cx="583503" cy="324000"/>
          </a:xfrm>
          <a:prstGeom prst="wedgeRoundRectCallout">
            <a:avLst>
              <a:gd name="adj1" fmla="val -12015"/>
              <a:gd name="adj2" fmla="val 110924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</a:t>
            </a:r>
            <a:endParaRPr kumimoji="1" lang="ja-JP" altLang="en-US" dirty="0">
              <a:solidFill>
                <a:schemeClr val="tx1"/>
              </a:solidFill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sp>
        <p:nvSpPr>
          <p:cNvPr id="43" name="矢印: 右 42">
            <a:extLst>
              <a:ext uri="{FF2B5EF4-FFF2-40B4-BE49-F238E27FC236}">
                <a16:creationId xmlns:a16="http://schemas.microsoft.com/office/drawing/2014/main" id="{9EA64AD2-A191-5B05-D3C8-6CD343237EE6}"/>
              </a:ext>
            </a:extLst>
          </p:cNvPr>
          <p:cNvSpPr/>
          <p:nvPr/>
        </p:nvSpPr>
        <p:spPr>
          <a:xfrm>
            <a:off x="8659444" y="6710974"/>
            <a:ext cx="340580" cy="40700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F07DAE5-8C8D-9324-0E3F-F3953A85BA66}"/>
              </a:ext>
            </a:extLst>
          </p:cNvPr>
          <p:cNvSpPr/>
          <p:nvPr/>
        </p:nvSpPr>
        <p:spPr>
          <a:xfrm>
            <a:off x="172394" y="4100877"/>
            <a:ext cx="3384000" cy="3276000"/>
          </a:xfrm>
          <a:prstGeom prst="roundRect">
            <a:avLst>
              <a:gd name="adj" fmla="val 9604"/>
            </a:avLst>
          </a:prstGeom>
          <a:ln>
            <a:solidFill>
              <a:srgbClr val="FB537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ja-JP" sz="2000" dirty="0">
                <a:ln w="0">
                  <a:noFill/>
                </a:ln>
                <a:solidFill>
                  <a:srgbClr val="FB53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Ask</a:t>
            </a:r>
            <a:r>
              <a:rPr kumimoji="1" lang="ja-JP" altLang="en-US" sz="2000" dirty="0">
                <a:ln w="0">
                  <a:noFill/>
                </a:ln>
                <a:solidFill>
                  <a:srgbClr val="FB5377"/>
                </a:solidFill>
                <a:latin typeface="Verdana" panose="020B0604030504040204" pitchFamily="34" charset="0"/>
                <a:ea typeface="BIZ UDPゴシック" panose="020B0400000000000000" pitchFamily="50" charset="-128"/>
              </a:rPr>
              <a:t> </a:t>
            </a:r>
            <a:r>
              <a:rPr kumimoji="1" lang="en-US" altLang="ja-JP" sz="2000" dirty="0">
                <a:ln w="0">
                  <a:noFill/>
                </a:ln>
                <a:solidFill>
                  <a:srgbClr val="FB53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Discuss</a:t>
            </a:r>
          </a:p>
          <a:p>
            <a:pPr algn="ctr">
              <a:lnSpc>
                <a:spcPct val="110000"/>
              </a:lnSpc>
            </a:pPr>
            <a:r>
              <a:rPr kumimoji="1" lang="en-US" altLang="ja-JP" sz="2000" dirty="0">
                <a:ln w="0">
                  <a:noFill/>
                </a:ln>
                <a:solidFill>
                  <a:srgbClr val="FB53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Anything You Want </a:t>
            </a:r>
            <a:endParaRPr kumimoji="1" lang="ja-JP" altLang="en-US" sz="2000" dirty="0">
              <a:ln w="0">
                <a:noFill/>
              </a:ln>
              <a:solidFill>
                <a:srgbClr val="FB5377"/>
              </a:solidFill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pic>
        <p:nvPicPr>
          <p:cNvPr id="39" name="図 38" descr="テーブル, 女性, 衣類, 持つ が含まれている画像&#10;&#10;自動的に生成された説明">
            <a:extLst>
              <a:ext uri="{FF2B5EF4-FFF2-40B4-BE49-F238E27FC236}">
                <a16:creationId xmlns:a16="http://schemas.microsoft.com/office/drawing/2014/main" id="{6DA159B1-41D1-1AB9-D04F-BF11F1E97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0" y="5012069"/>
            <a:ext cx="1142204" cy="1142204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CA706D2-342C-B525-E1FE-618C1A1D3376}"/>
              </a:ext>
            </a:extLst>
          </p:cNvPr>
          <p:cNvSpPr txBox="1"/>
          <p:nvPr/>
        </p:nvSpPr>
        <p:spPr>
          <a:xfrm>
            <a:off x="481065" y="6122033"/>
            <a:ext cx="1524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latin typeface="Verdana" panose="020B0604030504040204" pitchFamily="34" charset="0"/>
                <a:ea typeface="Verdana" panose="020B0604030504040204" pitchFamily="34" charset="0"/>
              </a:rPr>
              <a:t>Family member</a:t>
            </a:r>
            <a:endParaRPr kumimoji="1" lang="ja-JP" altLang="en-US" sz="1200" b="1" dirty="0"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8B6A0ED-ED38-1133-F0B1-0A7CAB36EDE9}"/>
              </a:ext>
            </a:extLst>
          </p:cNvPr>
          <p:cNvSpPr txBox="1"/>
          <p:nvPr/>
        </p:nvSpPr>
        <p:spPr>
          <a:xfrm>
            <a:off x="1947940" y="5176403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b="1" dirty="0">
                <a:latin typeface="Verdana" panose="020B0604030504040204" pitchFamily="34" charset="0"/>
                <a:ea typeface="Verdana" panose="020B0604030504040204" pitchFamily="34" charset="0"/>
              </a:rPr>
              <a:t>Doctors</a:t>
            </a:r>
            <a:endParaRPr kumimoji="1" lang="ja-JP" altLang="en-US" sz="1200" b="1" dirty="0"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D3B3B34-1A48-3526-C030-309C93BDD8EB}"/>
              </a:ext>
            </a:extLst>
          </p:cNvPr>
          <p:cNvSpPr txBox="1"/>
          <p:nvPr/>
        </p:nvSpPr>
        <p:spPr>
          <a:xfrm>
            <a:off x="1957879" y="6715423"/>
            <a:ext cx="1511593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kumimoji="1" lang="en-US" altLang="ja-JP" sz="1200" b="1" dirty="0">
                <a:latin typeface="Verdana" panose="020B0604030504040204" pitchFamily="34" charset="0"/>
                <a:ea typeface="Verdana" panose="020B0604030504040204" pitchFamily="34" charset="0"/>
              </a:rPr>
              <a:t>Clinical</a:t>
            </a:r>
            <a:r>
              <a:rPr kumimoji="1" lang="ja-JP" altLang="en-US" sz="1200" b="1" dirty="0">
                <a:latin typeface="Verdana" panose="020B0604030504040204" pitchFamily="34" charset="0"/>
                <a:ea typeface="BIZ UDPゴシック" panose="020B0400000000000000" pitchFamily="50" charset="-128"/>
              </a:rPr>
              <a:t> </a:t>
            </a:r>
            <a:r>
              <a:rPr kumimoji="1" lang="en-US" altLang="ja-JP" sz="1200" b="1" dirty="0">
                <a:latin typeface="Verdana" panose="020B0604030504040204" pitchFamily="34" charset="0"/>
                <a:ea typeface="Verdana" panose="020B0604030504040204" pitchFamily="34" charset="0"/>
              </a:rPr>
              <a:t>research</a:t>
            </a:r>
          </a:p>
          <a:p>
            <a:r>
              <a:rPr kumimoji="1" lang="en-US" altLang="ja-JP" sz="1200" b="1" dirty="0">
                <a:latin typeface="Verdana" panose="020B0604030504040204" pitchFamily="34" charset="0"/>
                <a:ea typeface="Verdana" panose="020B0604030504040204" pitchFamily="34" charset="0"/>
              </a:rPr>
              <a:t>coordinator</a:t>
            </a:r>
            <a:endParaRPr kumimoji="1" lang="ja-JP" altLang="en-US" sz="1200" b="1" dirty="0"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pic>
        <p:nvPicPr>
          <p:cNvPr id="104" name="図 103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3671426E-519F-9B81-067D-F9647745BB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55" y="5453020"/>
            <a:ext cx="850434" cy="902318"/>
          </a:xfrm>
          <a:prstGeom prst="rect">
            <a:avLst/>
          </a:prstGeom>
        </p:spPr>
      </p:pic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B0B97F45-5185-FDD0-DCE9-284FEB0A0F61}"/>
              </a:ext>
            </a:extLst>
          </p:cNvPr>
          <p:cNvGrpSpPr>
            <a:grpSpLocks noChangeAspect="1"/>
          </p:cNvGrpSpPr>
          <p:nvPr/>
        </p:nvGrpSpPr>
        <p:grpSpPr>
          <a:xfrm>
            <a:off x="1075999" y="6468733"/>
            <a:ext cx="956397" cy="872988"/>
            <a:chOff x="5301836" y="3203504"/>
            <a:chExt cx="1028384" cy="938697"/>
          </a:xfrm>
        </p:grpSpPr>
        <p:pic>
          <p:nvPicPr>
            <p:cNvPr id="55" name="図 54" descr="白いバックグラウンドの前に座っている人形&#10;&#10;低い精度で自動的に生成された説明">
              <a:extLst>
                <a:ext uri="{FF2B5EF4-FFF2-40B4-BE49-F238E27FC236}">
                  <a16:creationId xmlns:a16="http://schemas.microsoft.com/office/drawing/2014/main" id="{4559F490-BB21-1A1F-B60A-905107B20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61" b="32862"/>
            <a:stretch/>
          </p:blipFill>
          <p:spPr>
            <a:xfrm>
              <a:off x="5730014" y="3203504"/>
              <a:ext cx="600206" cy="921380"/>
            </a:xfrm>
            <a:prstGeom prst="rect">
              <a:avLst/>
            </a:prstGeom>
          </p:spPr>
        </p:pic>
        <p:pic>
          <p:nvPicPr>
            <p:cNvPr id="112" name="図 111" descr="寿司, おもちゃ, 食品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78304731-F251-B745-583A-185E47B26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4" t="24787"/>
            <a:stretch/>
          </p:blipFill>
          <p:spPr>
            <a:xfrm flipH="1">
              <a:off x="5301836" y="3507621"/>
              <a:ext cx="410400" cy="617263"/>
            </a:xfrm>
            <a:prstGeom prst="rect">
              <a:avLst/>
            </a:prstGeom>
          </p:spPr>
        </p:pic>
        <p:sp>
          <p:nvSpPr>
            <p:cNvPr id="114" name="正方形/長方形 113">
              <a:extLst>
                <a:ext uri="{FF2B5EF4-FFF2-40B4-BE49-F238E27FC236}">
                  <a16:creationId xmlns:a16="http://schemas.microsoft.com/office/drawing/2014/main" id="{D21F8279-5CCF-113A-7ADD-4F5D2B71F58A}"/>
                </a:ext>
              </a:extLst>
            </p:cNvPr>
            <p:cNvSpPr/>
            <p:nvPr/>
          </p:nvSpPr>
          <p:spPr>
            <a:xfrm>
              <a:off x="5704243" y="3926201"/>
              <a:ext cx="108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Verdana" panose="020B0604030504040204" pitchFamily="34" charset="0"/>
              </a:endParaRPr>
            </a:p>
          </p:txBody>
        </p:sp>
      </p:grp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CC4149D-2701-020B-081D-1FFADF587352}"/>
              </a:ext>
            </a:extLst>
          </p:cNvPr>
          <p:cNvSpPr/>
          <p:nvPr/>
        </p:nvSpPr>
        <p:spPr>
          <a:xfrm>
            <a:off x="3663898" y="4100877"/>
            <a:ext cx="3384000" cy="3276000"/>
          </a:xfrm>
          <a:prstGeom prst="roundRect">
            <a:avLst>
              <a:gd name="adj" fmla="val 960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ja-JP" sz="16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you decide not to take part in this trial,</a:t>
            </a:r>
          </a:p>
          <a:p>
            <a:pPr algn="ctr">
              <a:lnSpc>
                <a:spcPct val="110000"/>
              </a:lnSpc>
            </a:pPr>
            <a:r>
              <a:rPr kumimoji="1" lang="en-US" altLang="ja-JP" sz="16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can quit at any time.</a:t>
            </a:r>
          </a:p>
          <a:p>
            <a:pPr algn="ctr">
              <a:lnSpc>
                <a:spcPct val="110000"/>
              </a:lnSpc>
            </a:pPr>
            <a:r>
              <a:rPr kumimoji="1" lang="en-US" altLang="ja-JP" sz="16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will give you other treatments to help you feel better.</a:t>
            </a:r>
            <a:endParaRPr kumimoji="1" lang="ja-JP" altLang="en-US" sz="1600" dirty="0">
              <a:solidFill>
                <a:schemeClr val="accent4"/>
              </a:solidFill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ADF8765A-7DDF-C268-4FF7-19020196474B}"/>
              </a:ext>
            </a:extLst>
          </p:cNvPr>
          <p:cNvGrpSpPr/>
          <p:nvPr/>
        </p:nvGrpSpPr>
        <p:grpSpPr>
          <a:xfrm>
            <a:off x="5598218" y="5942448"/>
            <a:ext cx="1224000" cy="1085929"/>
            <a:chOff x="5658298" y="5350626"/>
            <a:chExt cx="1224000" cy="1085929"/>
          </a:xfrm>
        </p:grpSpPr>
        <p:pic>
          <p:nvPicPr>
            <p:cNvPr id="145" name="図 144" descr="Cgで描かれたアニメ&#10;&#10;低い精度で自動的に生成された説明">
              <a:extLst>
                <a:ext uri="{FF2B5EF4-FFF2-40B4-BE49-F238E27FC236}">
                  <a16:creationId xmlns:a16="http://schemas.microsoft.com/office/drawing/2014/main" id="{B02D6830-13D2-D147-6C40-D48C054FA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56298" y="5351838"/>
              <a:ext cx="828000" cy="1084717"/>
            </a:xfrm>
            <a:prstGeom prst="rect">
              <a:avLst/>
            </a:prstGeom>
          </p:spPr>
        </p:pic>
        <p:sp>
          <p:nvSpPr>
            <p:cNvPr id="146" name="四角形: 角を丸くする 145">
              <a:extLst>
                <a:ext uri="{FF2B5EF4-FFF2-40B4-BE49-F238E27FC236}">
                  <a16:creationId xmlns:a16="http://schemas.microsoft.com/office/drawing/2014/main" id="{7CA1FF22-4452-95E0-950C-C2B96422CD11}"/>
                </a:ext>
              </a:extLst>
            </p:cNvPr>
            <p:cNvSpPr/>
            <p:nvPr/>
          </p:nvSpPr>
          <p:spPr>
            <a:xfrm>
              <a:off x="5658298" y="5350626"/>
              <a:ext cx="1224000" cy="468000"/>
            </a:xfrm>
            <a:prstGeom prst="roundRect">
              <a:avLst>
                <a:gd name="adj" fmla="val 526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kumimoji="1" lang="en-US" altLang="ja-JP" sz="1200" b="1" dirty="0">
                  <a:solidFill>
                    <a:schemeClr val="tx1"/>
                  </a:solidFill>
                  <a:latin typeface="Verdana" panose="020B0604030504040204" pitchFamily="34" charset="0"/>
                  <a:ea typeface="BIZ UDPゴシック" panose="020B0400000000000000" pitchFamily="50" charset="-128"/>
                </a:rPr>
                <a:t>“</a:t>
              </a:r>
              <a:r>
                <a:rPr kumimoji="1" lang="ja-JP" altLang="en-US" sz="12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BIZ UDPゴシック" panose="020B0400000000000000" pitchFamily="50" charset="-128"/>
                </a:rPr>
                <a:t>｛</a:t>
              </a:r>
              <a:r>
                <a:rPr kumimoji="1" lang="en-US" altLang="ja-JP" sz="12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name of the IP</a:t>
              </a:r>
              <a:r>
                <a:rPr kumimoji="1" lang="ja-JP" altLang="en-US" sz="12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BIZ UDPゴシック" panose="020B0400000000000000" pitchFamily="50" charset="-128"/>
                </a:rPr>
                <a:t>｝</a:t>
              </a:r>
              <a:r>
                <a:rPr kumimoji="1" lang="en-US" altLang="ja-JP" sz="1200" b="1" dirty="0">
                  <a:solidFill>
                    <a:srgbClr val="002060"/>
                  </a:solidFill>
                  <a:latin typeface="Verdana" panose="020B0604030504040204" pitchFamily="34" charset="0"/>
                  <a:ea typeface="BIZ UDPゴシック" panose="020B0400000000000000" pitchFamily="50" charset="-128"/>
                </a:rPr>
                <a:t>”</a:t>
              </a:r>
              <a:endParaRPr kumimoji="1" lang="ja-JP" altLang="en-US" sz="1200" b="1" dirty="0">
                <a:solidFill>
                  <a:srgbClr val="002060"/>
                </a:solidFill>
                <a:latin typeface="Verdana" panose="020B0604030504040204" pitchFamily="34" charset="0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45C06328-379B-649F-720D-B6A296008E51}"/>
              </a:ext>
            </a:extLst>
          </p:cNvPr>
          <p:cNvGrpSpPr/>
          <p:nvPr/>
        </p:nvGrpSpPr>
        <p:grpSpPr>
          <a:xfrm>
            <a:off x="3866132" y="5942448"/>
            <a:ext cx="1224000" cy="1085929"/>
            <a:chOff x="3715198" y="5350626"/>
            <a:chExt cx="1224000" cy="1085929"/>
          </a:xfrm>
        </p:grpSpPr>
        <p:pic>
          <p:nvPicPr>
            <p:cNvPr id="143" name="図 142" descr="コンピュータ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C9E93AE5-9C38-C2D3-AB4B-C17BF91B4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198" y="5351838"/>
              <a:ext cx="828000" cy="1084717"/>
            </a:xfrm>
            <a:prstGeom prst="rect">
              <a:avLst/>
            </a:prstGeom>
          </p:spPr>
        </p:pic>
        <p:sp>
          <p:nvSpPr>
            <p:cNvPr id="147" name="四角形: 角を丸くする 146">
              <a:extLst>
                <a:ext uri="{FF2B5EF4-FFF2-40B4-BE49-F238E27FC236}">
                  <a16:creationId xmlns:a16="http://schemas.microsoft.com/office/drawing/2014/main" id="{ECB1E03D-7BF3-64E9-A9F9-5462C80F1F4E}"/>
                </a:ext>
              </a:extLst>
            </p:cNvPr>
            <p:cNvSpPr/>
            <p:nvPr/>
          </p:nvSpPr>
          <p:spPr>
            <a:xfrm>
              <a:off x="3715198" y="5350626"/>
              <a:ext cx="1224000" cy="468000"/>
            </a:xfrm>
            <a:prstGeom prst="roundRect">
              <a:avLst>
                <a:gd name="adj" fmla="val 526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kumimoji="1" lang="en-US" altLang="ja-JP" sz="12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As</a:t>
              </a:r>
              <a:r>
                <a:rPr kumimoji="1" lang="ja-JP" altLang="en-US" sz="1200" b="1" dirty="0">
                  <a:solidFill>
                    <a:srgbClr val="002060"/>
                  </a:solidFill>
                  <a:latin typeface="Verdana" panose="020B0604030504040204" pitchFamily="34" charset="0"/>
                  <a:ea typeface="BIZ UDPゴシック" panose="020B0400000000000000" pitchFamily="50" charset="-128"/>
                </a:rPr>
                <a:t> </a:t>
              </a:r>
              <a:r>
                <a:rPr kumimoji="1" lang="en-US" altLang="ja-JP" sz="12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before</a:t>
              </a:r>
              <a:endParaRPr kumimoji="1" lang="ja-JP" altLang="en-US" sz="1200" b="1" dirty="0">
                <a:solidFill>
                  <a:srgbClr val="002060"/>
                </a:solidFill>
                <a:latin typeface="Verdana" panose="020B0604030504040204" pitchFamily="34" charset="0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1E8A0BF-D780-50E2-071D-2983901E67D2}"/>
              </a:ext>
            </a:extLst>
          </p:cNvPr>
          <p:cNvGrpSpPr/>
          <p:nvPr/>
        </p:nvGrpSpPr>
        <p:grpSpPr>
          <a:xfrm>
            <a:off x="4893998" y="6605070"/>
            <a:ext cx="900354" cy="648000"/>
            <a:chOff x="4926058" y="5980656"/>
            <a:chExt cx="900354" cy="648000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165D2FFF-E359-F9BF-E3A3-340EBB2AD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058" y="5985204"/>
              <a:ext cx="469720" cy="643452"/>
            </a:xfrm>
            <a:prstGeom prst="rect">
              <a:avLst/>
            </a:prstGeom>
          </p:spPr>
        </p:pic>
        <p:pic>
          <p:nvPicPr>
            <p:cNvPr id="21" name="図 2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D0D564F-1DA8-D6CC-70B4-228B9820D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692" y="5980656"/>
              <a:ext cx="495720" cy="648000"/>
            </a:xfrm>
            <a:prstGeom prst="rect">
              <a:avLst/>
            </a:prstGeom>
          </p:spPr>
        </p:pic>
      </p:grpSp>
      <p:sp>
        <p:nvSpPr>
          <p:cNvPr id="124" name="四角形: 角を丸くする 123">
            <a:extLst>
              <a:ext uri="{FF2B5EF4-FFF2-40B4-BE49-F238E27FC236}">
                <a16:creationId xmlns:a16="http://schemas.microsoft.com/office/drawing/2014/main" id="{74A78EEE-6628-D1B1-CA17-3ED08A280497}"/>
              </a:ext>
            </a:extLst>
          </p:cNvPr>
          <p:cNvSpPr/>
          <p:nvPr/>
        </p:nvSpPr>
        <p:spPr>
          <a:xfrm>
            <a:off x="175744" y="716533"/>
            <a:ext cx="10375948" cy="3276000"/>
          </a:xfrm>
          <a:prstGeom prst="roundRect">
            <a:avLst>
              <a:gd name="adj" fmla="val 1178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kumimoji="1" lang="en-US" altLang="ja-JP" sz="2400" dirty="0">
                <a:ln w="0">
                  <a:noFill/>
                </a:ln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Things That Might Happen</a:t>
            </a:r>
            <a:endParaRPr kumimoji="1" lang="ja-JP" altLang="en-US" sz="2400" dirty="0">
              <a:ln w="0">
                <a:noFill/>
              </a:ln>
              <a:solidFill>
                <a:schemeClr val="accent5"/>
              </a:solidFill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8E524EC-226D-7BAD-B358-96306AC890E3}"/>
              </a:ext>
            </a:extLst>
          </p:cNvPr>
          <p:cNvGrpSpPr/>
          <p:nvPr/>
        </p:nvGrpSpPr>
        <p:grpSpPr>
          <a:xfrm>
            <a:off x="3838816" y="1489584"/>
            <a:ext cx="2346393" cy="878939"/>
            <a:chOff x="128800" y="5003596"/>
            <a:chExt cx="2538934" cy="928658"/>
          </a:xfrm>
        </p:grpSpPr>
        <p:pic>
          <p:nvPicPr>
            <p:cNvPr id="58" name="図 57" descr="男性の顔の絵&#10;&#10;低い精度で自動的に生成された説明">
              <a:extLst>
                <a:ext uri="{FF2B5EF4-FFF2-40B4-BE49-F238E27FC236}">
                  <a16:creationId xmlns:a16="http://schemas.microsoft.com/office/drawing/2014/main" id="{713D6662-082D-0BBD-F71F-BB7BDD9C6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919" y="5003596"/>
              <a:ext cx="865974" cy="928658"/>
            </a:xfrm>
            <a:prstGeom prst="rect">
              <a:avLst/>
            </a:prstGeom>
          </p:spPr>
        </p:pic>
        <p:pic>
          <p:nvPicPr>
            <p:cNvPr id="61" name="図 60" descr="ランプ が含まれている画像&#10;&#10;自動的に生成された説明">
              <a:extLst>
                <a:ext uri="{FF2B5EF4-FFF2-40B4-BE49-F238E27FC236}">
                  <a16:creationId xmlns:a16="http://schemas.microsoft.com/office/drawing/2014/main" id="{D45C2347-A5B4-8407-855C-66A4513D9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333" y="5003596"/>
              <a:ext cx="847401" cy="928658"/>
            </a:xfrm>
            <a:prstGeom prst="rect">
              <a:avLst/>
            </a:prstGeom>
          </p:spPr>
        </p:pic>
        <p:pic>
          <p:nvPicPr>
            <p:cNvPr id="64" name="図 63" descr="ランプ が含まれている画像&#10;&#10;自動的に生成された説明">
              <a:extLst>
                <a:ext uri="{FF2B5EF4-FFF2-40B4-BE49-F238E27FC236}">
                  <a16:creationId xmlns:a16="http://schemas.microsoft.com/office/drawing/2014/main" id="{BAFD2DED-15E8-58F6-0C38-3431E5DDD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00" y="5003596"/>
              <a:ext cx="869006" cy="866834"/>
            </a:xfrm>
            <a:prstGeom prst="rect">
              <a:avLst/>
            </a:prstGeom>
          </p:spPr>
        </p:pic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5938230-FCDE-494D-4262-B12EAC5B9F97}"/>
              </a:ext>
            </a:extLst>
          </p:cNvPr>
          <p:cNvSpPr txBox="1"/>
          <p:nvPr/>
        </p:nvSpPr>
        <p:spPr>
          <a:xfrm>
            <a:off x="4285692" y="2318208"/>
            <a:ext cx="1452642" cy="374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>
                <a:latin typeface="Verdana" panose="020B0604030504040204" pitchFamily="34" charset="0"/>
                <a:ea typeface="Verdana" panose="020B0604030504040204" pitchFamily="34" charset="0"/>
              </a:rPr>
              <a:t>Catch</a:t>
            </a:r>
            <a:r>
              <a:rPr kumimoji="1" lang="ja-JP" altLang="en-US" sz="1600" dirty="0">
                <a:latin typeface="Verdana" panose="020B0604030504040204" pitchFamily="34" charset="0"/>
                <a:ea typeface="BIZ UDPゴシック" panose="020B0400000000000000" pitchFamily="50" charset="-128"/>
              </a:rPr>
              <a:t> </a:t>
            </a:r>
            <a:r>
              <a:rPr kumimoji="1" lang="en-US" altLang="ja-JP" sz="1600" dirty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kumimoji="1" lang="ja-JP" altLang="en-US" sz="1600" dirty="0">
                <a:latin typeface="Verdana" panose="020B0604030504040204" pitchFamily="34" charset="0"/>
                <a:ea typeface="BIZ UDPゴシック" panose="020B0400000000000000" pitchFamily="50" charset="-128"/>
              </a:rPr>
              <a:t> </a:t>
            </a:r>
            <a:r>
              <a:rPr kumimoji="1" lang="en-US" altLang="ja-JP" sz="1600" dirty="0">
                <a:latin typeface="Verdana" panose="020B0604030504040204" pitchFamily="34" charset="0"/>
                <a:ea typeface="Verdana" panose="020B0604030504040204" pitchFamily="34" charset="0"/>
              </a:rPr>
              <a:t>cold</a:t>
            </a:r>
            <a:endParaRPr kumimoji="1" lang="ja-JP" altLang="en-US" sz="1600" dirty="0"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0DB0EB2-C2A6-E8A3-DD77-79DC641F300D}"/>
              </a:ext>
            </a:extLst>
          </p:cNvPr>
          <p:cNvGrpSpPr/>
          <p:nvPr/>
        </p:nvGrpSpPr>
        <p:grpSpPr>
          <a:xfrm>
            <a:off x="3393855" y="2643435"/>
            <a:ext cx="1798890" cy="1364711"/>
            <a:chOff x="2966687" y="2566535"/>
            <a:chExt cx="1798890" cy="1364711"/>
          </a:xfrm>
        </p:grpSpPr>
        <p:pic>
          <p:nvPicPr>
            <p:cNvPr id="54" name="図 53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2CA7113A-BAB6-43A2-CBFF-02E8A6727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810" y="2566535"/>
              <a:ext cx="926645" cy="1009967"/>
            </a:xfrm>
            <a:prstGeom prst="rect">
              <a:avLst/>
            </a:prstGeom>
          </p:spPr>
        </p:pic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649AD3EC-3FB2-768F-8A99-C9D17E6FAC04}"/>
                </a:ext>
              </a:extLst>
            </p:cNvPr>
            <p:cNvSpPr txBox="1"/>
            <p:nvPr/>
          </p:nvSpPr>
          <p:spPr>
            <a:xfrm>
              <a:off x="2966687" y="3556272"/>
              <a:ext cx="1798890" cy="374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Get a headache</a:t>
              </a:r>
              <a:endParaRPr kumimoji="1" lang="ja-JP" altLang="en-US" sz="1600" dirty="0">
                <a:latin typeface="Verdana" panose="020B0604030504040204" pitchFamily="34" charset="0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4CA01D3-AE7F-FBC1-01CA-C27C363FDE4B}"/>
              </a:ext>
            </a:extLst>
          </p:cNvPr>
          <p:cNvGrpSpPr/>
          <p:nvPr/>
        </p:nvGrpSpPr>
        <p:grpSpPr>
          <a:xfrm>
            <a:off x="5119716" y="2705910"/>
            <a:ext cx="1252355" cy="1290652"/>
            <a:chOff x="5054400" y="2640594"/>
            <a:chExt cx="1252355" cy="1290652"/>
          </a:xfrm>
        </p:grpSpPr>
        <p:pic>
          <p:nvPicPr>
            <p:cNvPr id="52" name="図 51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FCCE01D4-F14E-D185-DC01-6E68E1015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9855" y="2640594"/>
              <a:ext cx="821444" cy="888048"/>
            </a:xfrm>
            <a:prstGeom prst="rect">
              <a:avLst/>
            </a:prstGeom>
          </p:spPr>
        </p:pic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0BA7E887-3520-61D4-76B8-564D3C24C844}"/>
                </a:ext>
              </a:extLst>
            </p:cNvPr>
            <p:cNvSpPr txBox="1"/>
            <p:nvPr/>
          </p:nvSpPr>
          <p:spPr>
            <a:xfrm>
              <a:off x="5054400" y="3556272"/>
              <a:ext cx="1252355" cy="374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kumimoji="1" lang="en-US" altLang="ja-JP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Feel sick</a:t>
              </a:r>
              <a:endParaRPr kumimoji="1" lang="ja-JP" altLang="en-US" sz="1600" dirty="0">
                <a:latin typeface="Verdana" panose="020B0604030504040204" pitchFamily="34" charset="0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4BA164FC-E7C2-C09A-9C95-BA60C4FC5110}"/>
              </a:ext>
            </a:extLst>
          </p:cNvPr>
          <p:cNvSpPr/>
          <p:nvPr/>
        </p:nvSpPr>
        <p:spPr>
          <a:xfrm>
            <a:off x="7574020" y="1612105"/>
            <a:ext cx="2792409" cy="820425"/>
          </a:xfrm>
          <a:prstGeom prst="roundRect">
            <a:avLst>
              <a:gd name="adj" fmla="val 1212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ja-JP" sz="1600" dirty="0">
                <a:ln w="0"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you feel sick, the doctors at the hospital will check you.</a:t>
            </a: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A1B615D6-C305-AF40-D20B-3C9C58E7F1FB}"/>
              </a:ext>
            </a:extLst>
          </p:cNvPr>
          <p:cNvSpPr/>
          <p:nvPr/>
        </p:nvSpPr>
        <p:spPr>
          <a:xfrm>
            <a:off x="9238426" y="3560454"/>
            <a:ext cx="61496" cy="23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Verdana" panose="020B0604030504040204" pitchFamily="34" charset="0"/>
            </a:endParaRPr>
          </a:p>
        </p:txBody>
      </p:sp>
      <p:pic>
        <p:nvPicPr>
          <p:cNvPr id="100" name="図 99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E75BBA4E-C906-AFA7-F6F5-E43653E7455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01" y="2572756"/>
            <a:ext cx="937441" cy="1008000"/>
          </a:xfrm>
          <a:prstGeom prst="rect">
            <a:avLst/>
          </a:prstGeom>
        </p:spPr>
      </p:pic>
      <p:pic>
        <p:nvPicPr>
          <p:cNvPr id="102" name="図 101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1C1A36A-6032-3DFD-B689-9F8F00708BC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42" y="2712431"/>
            <a:ext cx="1008000" cy="816481"/>
          </a:xfrm>
          <a:prstGeom prst="rect">
            <a:avLst/>
          </a:prstGeom>
        </p:spPr>
      </p:pic>
      <p:sp>
        <p:nvSpPr>
          <p:cNvPr id="140" name="矢印: 右 139">
            <a:extLst>
              <a:ext uri="{FF2B5EF4-FFF2-40B4-BE49-F238E27FC236}">
                <a16:creationId xmlns:a16="http://schemas.microsoft.com/office/drawing/2014/main" id="{ED2F02D5-3A66-5BDF-2DE6-F9EF63A3925E}"/>
              </a:ext>
            </a:extLst>
          </p:cNvPr>
          <p:cNvSpPr/>
          <p:nvPr/>
        </p:nvSpPr>
        <p:spPr>
          <a:xfrm>
            <a:off x="6969676" y="2547036"/>
            <a:ext cx="468000" cy="407005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125964-9EB7-C8D8-F9B8-3793B54194E9}"/>
              </a:ext>
            </a:extLst>
          </p:cNvPr>
          <p:cNvSpPr txBox="1"/>
          <p:nvPr/>
        </p:nvSpPr>
        <p:spPr>
          <a:xfrm>
            <a:off x="801123" y="3002190"/>
            <a:ext cx="2061975" cy="374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ja-JP" sz="1600" dirty="0">
                <a:latin typeface="Verdana" panose="020B0604030504040204" pitchFamily="34" charset="0"/>
                <a:ea typeface="Verdana" panose="020B0604030504040204" pitchFamily="34" charset="0"/>
              </a:rPr>
              <a:t>Itching goes away</a:t>
            </a:r>
            <a:endParaRPr kumimoji="1" lang="ja-JP" altLang="en-US" sz="1600" dirty="0">
              <a:latin typeface="Verdana" panose="020B0604030504040204" pitchFamily="34" charset="0"/>
              <a:ea typeface="BIZ UDPゴシック" panose="020B0400000000000000" pitchFamily="50" charset="-128"/>
            </a:endParaRPr>
          </a:p>
        </p:txBody>
      </p:sp>
      <p:pic>
        <p:nvPicPr>
          <p:cNvPr id="37" name="図 36" descr="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F12FB516-E404-91D9-C8A9-37706C61B98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0" y="2035594"/>
            <a:ext cx="978634" cy="978634"/>
          </a:xfrm>
          <a:prstGeom prst="rect">
            <a:avLst/>
          </a:prstGeom>
        </p:spPr>
      </p:pic>
      <p:pic>
        <p:nvPicPr>
          <p:cNvPr id="44" name="図 43" descr="人の顔の絵&#10;&#10;低い精度で自動的に生成された説明">
            <a:extLst>
              <a:ext uri="{FF2B5EF4-FFF2-40B4-BE49-F238E27FC236}">
                <a16:creationId xmlns:a16="http://schemas.microsoft.com/office/drawing/2014/main" id="{E97C8364-FBD4-9ECB-AEE6-5411D0A6D7A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23" y="2030426"/>
            <a:ext cx="705650" cy="960068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EE5B3B4-4CBC-03E1-FAFA-CB305FCF32C5}"/>
              </a:ext>
            </a:extLst>
          </p:cNvPr>
          <p:cNvSpPr txBox="1"/>
          <p:nvPr/>
        </p:nvSpPr>
        <p:spPr>
          <a:xfrm>
            <a:off x="1649286" y="218092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latin typeface="Verdana" panose="020B0604030504040204" pitchFamily="34" charset="0"/>
              </a:rPr>
              <a:t>→</a:t>
            </a:r>
            <a:endParaRPr kumimoji="1" lang="ja-JP" altLang="en-US">
              <a:latin typeface="Verdana" panose="020B060403050404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D6E538-1EBA-6959-A3BD-541535A0B97E}"/>
              </a:ext>
            </a:extLst>
          </p:cNvPr>
          <p:cNvSpPr txBox="1"/>
          <p:nvPr/>
        </p:nvSpPr>
        <p:spPr>
          <a:xfrm>
            <a:off x="391815" y="33153"/>
            <a:ext cx="4652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Name of Hospital:</a:t>
            </a:r>
            <a:endParaRPr kumimoji="1" lang="ja-JP" altLang="en-US" sz="1000" dirty="0">
              <a:latin typeface="Verdana" panose="020B0604030504040204" pitchFamily="34" charset="0"/>
            </a:endParaRP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Protocol Number:</a:t>
            </a: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Informed Assent Form A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BE6B3F-D0A2-E187-4EA5-8A70ED293478}"/>
              </a:ext>
            </a:extLst>
          </p:cNvPr>
          <p:cNvSpPr txBox="1"/>
          <p:nvPr/>
        </p:nvSpPr>
        <p:spPr>
          <a:xfrm>
            <a:off x="5054400" y="33153"/>
            <a:ext cx="245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Version:</a:t>
            </a:r>
            <a:endParaRPr kumimoji="1" lang="ja-JP" altLang="en-US" sz="1000" dirty="0">
              <a:latin typeface="Verdana" panose="020B0604030504040204" pitchFamily="34" charset="0"/>
            </a:endParaRP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Date:</a:t>
            </a:r>
            <a:endParaRPr kumimoji="1" lang="ja-JP" altLang="en-US" sz="1000" dirty="0">
              <a:latin typeface="Verdana" panose="020B060403050404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82B2AA-5AED-8CA0-F0CA-8B813B03CBE4}"/>
              </a:ext>
            </a:extLst>
          </p:cNvPr>
          <p:cNvSpPr txBox="1"/>
          <p:nvPr/>
        </p:nvSpPr>
        <p:spPr>
          <a:xfrm>
            <a:off x="7164342" y="-5974"/>
            <a:ext cx="345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latin typeface="Verdana" panose="020B0604030504040204" pitchFamily="34" charset="0"/>
                <a:ea typeface="Verdana" panose="020B0604030504040204" pitchFamily="34" charset="0"/>
              </a:rPr>
              <a:t>※Mainly</a:t>
            </a:r>
            <a:r>
              <a:rPr kumimoji="1" lang="ja-JP" altLang="en-US" i="1" dirty="0">
                <a:latin typeface="Verdana" panose="020B0604030504040204" pitchFamily="34" charset="0"/>
                <a:ea typeface="BIZ UDPゴシック" panose="020B0400000000000000" pitchFamily="50" charset="-128"/>
              </a:rPr>
              <a:t> </a:t>
            </a:r>
            <a:r>
              <a:rPr kumimoji="1" lang="en-US" altLang="ja-JP" i="1" dirty="0">
                <a:latin typeface="Verdana" panose="020B0604030504040204" pitchFamily="34" charset="0"/>
                <a:ea typeface="Verdana" panose="020B0604030504040204" pitchFamily="34" charset="0"/>
              </a:rPr>
              <a:t>common</a:t>
            </a:r>
            <a:r>
              <a:rPr kumimoji="1" lang="ja-JP" altLang="en-US" i="1" dirty="0">
                <a:latin typeface="Verdana" panose="020B0604030504040204" pitchFamily="34" charset="0"/>
                <a:ea typeface="BIZ UDPゴシック" panose="020B0400000000000000" pitchFamily="50" charset="-128"/>
              </a:rPr>
              <a:t> </a:t>
            </a:r>
            <a:r>
              <a:rPr kumimoji="1" lang="en-US" altLang="ja-JP" i="1" dirty="0">
                <a:latin typeface="Verdana" panose="020B0604030504040204" pitchFamily="34" charset="0"/>
                <a:ea typeface="Verdana" panose="020B0604030504040204" pitchFamily="34" charset="0"/>
              </a:rPr>
              <a:t>matters</a:t>
            </a:r>
            <a:r>
              <a:rPr kumimoji="1" lang="ja-JP" altLang="en-US" i="1" dirty="0">
                <a:latin typeface="Verdana" panose="020B0604030504040204" pitchFamily="34" charset="0"/>
                <a:ea typeface="BIZ UDPゴシック" panose="020B0400000000000000" pitchFamily="50" charset="-128"/>
              </a:rPr>
              <a:t> </a:t>
            </a:r>
            <a:r>
              <a:rPr kumimoji="1" lang="en-US" altLang="ja-JP" i="1" dirty="0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kumimoji="1" lang="ja-JP" altLang="en-US" i="1" dirty="0">
                <a:latin typeface="Verdana" panose="020B0604030504040204" pitchFamily="34" charset="0"/>
                <a:ea typeface="BIZ UDPゴシック" panose="020B0400000000000000" pitchFamily="50" charset="-128"/>
              </a:rPr>
              <a:t> </a:t>
            </a:r>
            <a:r>
              <a:rPr kumimoji="1" lang="en-US" altLang="ja-JP" i="1" dirty="0">
                <a:latin typeface="Verdana" panose="020B0604030504040204" pitchFamily="34" charset="0"/>
                <a:ea typeface="Verdana" panose="020B0604030504040204" pitchFamily="34" charset="0"/>
              </a:rPr>
              <a:t>a clinical trial</a:t>
            </a:r>
          </a:p>
        </p:txBody>
      </p:sp>
    </p:spTree>
    <p:extLst>
      <p:ext uri="{BB962C8B-B14F-4D97-AF65-F5344CB8AC3E}">
        <p14:creationId xmlns:p14="http://schemas.microsoft.com/office/powerpoint/2010/main" val="26660421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25796-CF19-6E5B-D0AF-26B931B28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822C20-F45D-FF2B-605F-D9088C375F99}"/>
              </a:ext>
            </a:extLst>
          </p:cNvPr>
          <p:cNvSpPr txBox="1"/>
          <p:nvPr/>
        </p:nvSpPr>
        <p:spPr>
          <a:xfrm>
            <a:off x="391815" y="33153"/>
            <a:ext cx="46524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Name</a:t>
            </a:r>
            <a:r>
              <a:rPr kumimoji="1" lang="ja-JP" altLang="en-US" sz="1000" dirty="0">
                <a:latin typeface="Verdana" panose="020B0604030504040204" pitchFamily="34" charset="0"/>
              </a:rPr>
              <a:t> </a:t>
            </a:r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kumimoji="1" lang="ja-JP" altLang="en-US" sz="1000" dirty="0">
                <a:latin typeface="Verdana" panose="020B0604030504040204" pitchFamily="34" charset="0"/>
              </a:rPr>
              <a:t> </a:t>
            </a:r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Hospital:</a:t>
            </a:r>
            <a:endParaRPr kumimoji="1" lang="ja-JP" altLang="en-US" sz="1000" dirty="0">
              <a:latin typeface="Verdana" panose="020B0604030504040204" pitchFamily="34" charset="0"/>
            </a:endParaRP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Protocol Number:</a:t>
            </a: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Informed Assent Form A</a:t>
            </a:r>
            <a:endParaRPr kumimoji="1" lang="ja-JP" altLang="en-US" sz="1000" dirty="0">
              <a:latin typeface="Verdana" panose="020B0604030504040204" pitchFamily="34" charset="0"/>
            </a:endParaRP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Version:</a:t>
            </a:r>
            <a:endParaRPr kumimoji="1" lang="ja-JP" altLang="en-US" sz="1000" dirty="0">
              <a:latin typeface="Verdana" panose="020B0604030504040204" pitchFamily="34" charset="0"/>
            </a:endParaRP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Date:</a:t>
            </a:r>
            <a:endParaRPr kumimoji="1" lang="ja-JP" altLang="en-US" sz="1000" dirty="0">
              <a:latin typeface="Verdana" panose="020B0604030504040204" pitchFamily="34" charset="0"/>
            </a:endParaRPr>
          </a:p>
        </p:txBody>
      </p:sp>
      <p:sp>
        <p:nvSpPr>
          <p:cNvPr id="5" name="AutoShape 289">
            <a:extLst>
              <a:ext uri="{FF2B5EF4-FFF2-40B4-BE49-F238E27FC236}">
                <a16:creationId xmlns:a16="http://schemas.microsoft.com/office/drawing/2014/main" id="{8F833F88-9DE3-34CF-E64B-1F9433748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800" y="1224790"/>
            <a:ext cx="1692000" cy="576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BFBF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808080">
                      <a:alpha val="35001"/>
                    </a:srgbClr>
                  </a:outerShdw>
                </a:effectLst>
              </a14:hiddenEffects>
            </a:ext>
          </a:extLst>
        </p:spPr>
        <p:txBody>
          <a:bodyPr rot="0" vert="horz" wrap="square" lIns="72000" tIns="0" rIns="72000" bIns="0" anchor="ctr" anchorCtr="0" upright="1">
            <a:noAutofit/>
          </a:bodyPr>
          <a:lstStyle/>
          <a:p>
            <a:pPr algn="ctr"/>
            <a:r>
              <a:rPr lang="en-US" altLang="ja-JP" sz="1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Hospital copy</a:t>
            </a:r>
            <a:endParaRPr lang="ja-JP" altLang="ja-JP" sz="1600" kern="100" dirty="0">
              <a:latin typeface="Verdana" panose="020B0604030504040204" pitchFamily="34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E9E8B34-4776-8753-B05D-FFFEF3719173}"/>
              </a:ext>
            </a:extLst>
          </p:cNvPr>
          <p:cNvGrpSpPr/>
          <p:nvPr/>
        </p:nvGrpSpPr>
        <p:grpSpPr>
          <a:xfrm>
            <a:off x="443449" y="612000"/>
            <a:ext cx="9804914" cy="735200"/>
            <a:chOff x="390284" y="612000"/>
            <a:chExt cx="9804914" cy="735200"/>
          </a:xfrm>
        </p:grpSpPr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id="{3BDAB28D-25A0-B189-E990-50FD23911EAA}"/>
                </a:ext>
              </a:extLst>
            </p:cNvPr>
            <p:cNvSpPr txBox="1">
              <a:spLocks/>
            </p:cNvSpPr>
            <p:nvPr/>
          </p:nvSpPr>
          <p:spPr>
            <a:xfrm>
              <a:off x="691518" y="612000"/>
              <a:ext cx="9221689" cy="7352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850" kern="120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+mj-cs"/>
                </a:defRPr>
              </a:lvl1pPr>
            </a:lstStyle>
            <a:p>
              <a:pPr algn="ctr"/>
              <a:r>
                <a:rPr lang="en-US" altLang="ja-JP" sz="40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Letter</a:t>
              </a:r>
              <a:r>
                <a:rPr lang="ja-JP" altLang="en-US" sz="4000" dirty="0">
                  <a:solidFill>
                    <a:schemeClr val="accent2"/>
                  </a:solidFill>
                  <a:latin typeface="Verdana" panose="020B0604030504040204" pitchFamily="34" charset="0"/>
                </a:rPr>
                <a:t> </a:t>
              </a:r>
              <a:r>
                <a:rPr lang="en-US" altLang="ja-JP" sz="40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of</a:t>
              </a:r>
              <a:r>
                <a:rPr lang="ja-JP" altLang="en-US" sz="4000" dirty="0">
                  <a:solidFill>
                    <a:schemeClr val="accent2"/>
                  </a:solidFill>
                  <a:latin typeface="Verdana" panose="020B0604030504040204" pitchFamily="34" charset="0"/>
                </a:rPr>
                <a:t> </a:t>
              </a:r>
              <a:r>
                <a:rPr lang="en-US" altLang="ja-JP" sz="40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Assent</a:t>
              </a:r>
              <a:endParaRPr lang="ja-JP" altLang="en-US" sz="4000" dirty="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2B1CBD6A-668B-69B5-D3D4-8C5C5A938968}"/>
                </a:ext>
              </a:extLst>
            </p:cNvPr>
            <p:cNvGrpSpPr/>
            <p:nvPr/>
          </p:nvGrpSpPr>
          <p:grpSpPr>
            <a:xfrm>
              <a:off x="390284" y="740384"/>
              <a:ext cx="9804914" cy="456038"/>
              <a:chOff x="320664" y="772283"/>
              <a:chExt cx="9804914" cy="456038"/>
            </a:xfrm>
          </p:grpSpPr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6E68E806-4253-B3F9-73D4-BB7416D10E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38" r="27031" b="4235"/>
              <a:stretch>
                <a:fillRect/>
              </a:stretch>
            </p:blipFill>
            <p:spPr>
              <a:xfrm>
                <a:off x="1830306" y="797635"/>
                <a:ext cx="1213390" cy="383107"/>
              </a:xfrm>
              <a:prstGeom prst="rect">
                <a:avLst/>
              </a:prstGeom>
            </p:spPr>
          </p:pic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D6C7DBC3-46F2-9561-62B4-B988D0858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524" t="-7659" r="-315" b="-6337"/>
              <a:stretch/>
            </p:blipFill>
            <p:spPr>
              <a:xfrm flipH="1" flipV="1">
                <a:off x="320664" y="772283"/>
                <a:ext cx="1473959" cy="456038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43805189-D229-646B-062C-2EB26D040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23" t="-4710" r="74632" b="-9288"/>
              <a:stretch/>
            </p:blipFill>
            <p:spPr>
              <a:xfrm flipH="1" flipV="1">
                <a:off x="8651619" y="772283"/>
                <a:ext cx="1473959" cy="456038"/>
              </a:xfrm>
              <a:prstGeom prst="rect">
                <a:avLst/>
              </a:prstGeom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4D2D39E2-E31E-4BA2-C7D7-C05260809C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90" t="-661" r="52821" b="4895"/>
              <a:stretch>
                <a:fillRect/>
              </a:stretch>
            </p:blipFill>
            <p:spPr>
              <a:xfrm>
                <a:off x="7467862" y="797635"/>
                <a:ext cx="1148074" cy="383107"/>
              </a:xfrm>
              <a:prstGeom prst="rect">
                <a:avLst/>
              </a:prstGeom>
            </p:spPr>
          </p:pic>
        </p:grpSp>
      </p:grpSp>
      <p:sp>
        <p:nvSpPr>
          <p:cNvPr id="3" name="コンテンツ プレースホルダー 11">
            <a:extLst>
              <a:ext uri="{FF2B5EF4-FFF2-40B4-BE49-F238E27FC236}">
                <a16:creationId xmlns:a16="http://schemas.microsoft.com/office/drawing/2014/main" id="{1379D56E-EDCE-3098-165F-D5778371E457}"/>
              </a:ext>
            </a:extLst>
          </p:cNvPr>
          <p:cNvSpPr txBox="1">
            <a:spLocks/>
          </p:cNvSpPr>
          <p:nvPr/>
        </p:nvSpPr>
        <p:spPr>
          <a:xfrm>
            <a:off x="735062" y="1876737"/>
            <a:ext cx="9221689" cy="5280453"/>
          </a:xfrm>
          <a:prstGeom prst="rect">
            <a:avLst/>
          </a:prstGeo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800" dirty="0">
                <a:latin typeface="Verdana" panose="020B0604030504040204" pitchFamily="34" charset="0"/>
                <a:ea typeface="Verdana" panose="020B0604030504040204" pitchFamily="34" charset="0"/>
              </a:rPr>
              <a:t>I have learned everything I want to know </a:t>
            </a:r>
            <a:r>
              <a:rPr lang="en-US" altLang="ja-JP" sz="1800" i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about {name of an investigational product} </a:t>
            </a:r>
            <a:r>
              <a:rPr lang="en-US" altLang="ja-JP" sz="1800" dirty="0">
                <a:latin typeface="Verdana" panose="020B0604030504040204" pitchFamily="34" charset="0"/>
                <a:ea typeface="Verdana" panose="020B0604030504040204" pitchFamily="34" charset="0"/>
              </a:rPr>
              <a:t>and agree to take part in this clinical trial.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3DB32D8-F371-7A16-B0D3-C8343DD36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55367"/>
              </p:ext>
            </p:extLst>
          </p:nvPr>
        </p:nvGraphicFramePr>
        <p:xfrm>
          <a:off x="761645" y="3668350"/>
          <a:ext cx="9036000" cy="346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97129703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79091150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54926747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51580246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2705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Your name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 of your decision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76438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kumimoji="1" lang="ja-JP" altLang="en-US" sz="1600" u="sng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u="sng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(year)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(month)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(day)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056758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Doctor’s</a:t>
                      </a:r>
                      <a:r>
                        <a:rPr lang="ja-JP" altLang="en-US" sz="1600" dirty="0"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altLang="ja-JP" sz="1600" dirty="0">
                          <a:latin typeface="Verdana" panose="020B0604030504040204" pitchFamily="34" charset="0"/>
                        </a:rPr>
                        <a:t>name</a:t>
                      </a:r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Explanation date</a:t>
                      </a:r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60884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(year)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(month)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(day)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329932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Clinical research coordinator’s</a:t>
                      </a:r>
                      <a:r>
                        <a:rPr lang="ja-JP" altLang="en-US" sz="1600" dirty="0">
                          <a:latin typeface="Verdana" panose="020B0604030504040204" pitchFamily="34" charset="0"/>
                        </a:rPr>
                        <a:t>　</a:t>
                      </a:r>
                      <a:r>
                        <a:rPr lang="en-US" altLang="ja-JP" sz="1600" dirty="0">
                          <a:latin typeface="Verdana" panose="020B0604030504040204" pitchFamily="34" charset="0"/>
                        </a:rPr>
                        <a:t>name</a:t>
                      </a:r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Explanation date</a:t>
                      </a:r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955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(year)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(month)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(day)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2230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54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2E50E-60D6-CA6B-8391-7A555BE8F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C3055A-097C-7923-032A-BB42AF23CBDD}"/>
              </a:ext>
            </a:extLst>
          </p:cNvPr>
          <p:cNvSpPr txBox="1"/>
          <p:nvPr/>
        </p:nvSpPr>
        <p:spPr>
          <a:xfrm>
            <a:off x="391815" y="33153"/>
            <a:ext cx="46524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Name</a:t>
            </a:r>
            <a:r>
              <a:rPr kumimoji="1" lang="ja-JP" altLang="en-US" sz="1000" dirty="0">
                <a:latin typeface="Verdana" panose="020B0604030504040204" pitchFamily="34" charset="0"/>
              </a:rPr>
              <a:t> </a:t>
            </a:r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kumimoji="1" lang="ja-JP" altLang="en-US" sz="1000" dirty="0">
                <a:latin typeface="Verdana" panose="020B0604030504040204" pitchFamily="34" charset="0"/>
              </a:rPr>
              <a:t> </a:t>
            </a:r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Hospital:</a:t>
            </a:r>
            <a:endParaRPr kumimoji="1" lang="ja-JP" altLang="en-US" sz="1000" dirty="0">
              <a:latin typeface="Verdana" panose="020B0604030504040204" pitchFamily="34" charset="0"/>
            </a:endParaRP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Protocol Number:</a:t>
            </a: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Informed Assent Form A</a:t>
            </a:r>
            <a:endParaRPr kumimoji="1" lang="ja-JP" altLang="en-US" sz="1000" dirty="0">
              <a:latin typeface="Verdana" panose="020B0604030504040204" pitchFamily="34" charset="0"/>
            </a:endParaRP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Version:</a:t>
            </a:r>
            <a:endParaRPr kumimoji="1" lang="ja-JP" altLang="en-US" sz="1000" dirty="0">
              <a:latin typeface="Verdana" panose="020B0604030504040204" pitchFamily="34" charset="0"/>
            </a:endParaRP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Date:</a:t>
            </a:r>
            <a:endParaRPr kumimoji="1" lang="ja-JP" altLang="en-US" sz="1000" dirty="0">
              <a:latin typeface="Verdana" panose="020B0604030504040204" pitchFamily="34" charset="0"/>
            </a:endParaRPr>
          </a:p>
        </p:txBody>
      </p:sp>
      <p:sp>
        <p:nvSpPr>
          <p:cNvPr id="5" name="AutoShape 289">
            <a:extLst>
              <a:ext uri="{FF2B5EF4-FFF2-40B4-BE49-F238E27FC236}">
                <a16:creationId xmlns:a16="http://schemas.microsoft.com/office/drawing/2014/main" id="{04048A0E-1B22-4F1D-1AD7-5570CBBD1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800" y="1224790"/>
            <a:ext cx="1692000" cy="576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BFBF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808080">
                      <a:alpha val="35001"/>
                    </a:srgbClr>
                  </a:outerShdw>
                </a:effectLst>
              </a14:hiddenEffects>
            </a:ext>
          </a:extLst>
        </p:spPr>
        <p:txBody>
          <a:bodyPr rot="0" vert="horz" wrap="square" lIns="72000" tIns="0" rIns="72000" bIns="0" anchor="ctr" anchorCtr="0" upright="1">
            <a:noAutofit/>
          </a:bodyPr>
          <a:lstStyle/>
          <a:p>
            <a:pPr algn="ctr"/>
            <a:r>
              <a:rPr lang="en-US" altLang="ja-JP" sz="1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Copy </a:t>
            </a:r>
          </a:p>
          <a:p>
            <a:pPr algn="ctr"/>
            <a:r>
              <a:rPr lang="en-US" altLang="ja-JP" sz="1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(clinical trial)</a:t>
            </a:r>
            <a:endParaRPr lang="ja-JP" altLang="ja-JP" sz="1600" kern="100" dirty="0">
              <a:latin typeface="Verdana" panose="020B0604030504040204" pitchFamily="34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35C3786-68E6-A9FC-67B1-50C1A19363F4}"/>
              </a:ext>
            </a:extLst>
          </p:cNvPr>
          <p:cNvGrpSpPr/>
          <p:nvPr/>
        </p:nvGrpSpPr>
        <p:grpSpPr>
          <a:xfrm>
            <a:off x="443449" y="612000"/>
            <a:ext cx="9804914" cy="735200"/>
            <a:chOff x="390284" y="612000"/>
            <a:chExt cx="9804914" cy="735200"/>
          </a:xfrm>
        </p:grpSpPr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id="{E24B202B-D69F-B3FD-05A5-A9AD1599ED19}"/>
                </a:ext>
              </a:extLst>
            </p:cNvPr>
            <p:cNvSpPr txBox="1">
              <a:spLocks/>
            </p:cNvSpPr>
            <p:nvPr/>
          </p:nvSpPr>
          <p:spPr>
            <a:xfrm>
              <a:off x="691518" y="612000"/>
              <a:ext cx="9221689" cy="7352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850" kern="120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+mj-cs"/>
                </a:defRPr>
              </a:lvl1pPr>
            </a:lstStyle>
            <a:p>
              <a:pPr algn="ctr"/>
              <a:r>
                <a:rPr lang="en-US" altLang="ja-JP" sz="40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Letter</a:t>
              </a:r>
              <a:r>
                <a:rPr lang="ja-JP" altLang="en-US" sz="4000" dirty="0">
                  <a:solidFill>
                    <a:schemeClr val="accent2"/>
                  </a:solidFill>
                  <a:latin typeface="Verdana" panose="020B0604030504040204" pitchFamily="34" charset="0"/>
                </a:rPr>
                <a:t> </a:t>
              </a:r>
              <a:r>
                <a:rPr lang="en-US" altLang="ja-JP" sz="40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of</a:t>
              </a:r>
              <a:r>
                <a:rPr lang="ja-JP" altLang="en-US" sz="4000" dirty="0">
                  <a:solidFill>
                    <a:schemeClr val="accent2"/>
                  </a:solidFill>
                  <a:latin typeface="Verdana" panose="020B0604030504040204" pitchFamily="34" charset="0"/>
                </a:rPr>
                <a:t> </a:t>
              </a:r>
              <a:r>
                <a:rPr lang="en-US" altLang="ja-JP" sz="40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Assent</a:t>
              </a:r>
              <a:endParaRPr lang="ja-JP" altLang="en-US" sz="4000" dirty="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07E08A43-CBF2-8F34-B518-EF37147E8B77}"/>
                </a:ext>
              </a:extLst>
            </p:cNvPr>
            <p:cNvGrpSpPr/>
            <p:nvPr/>
          </p:nvGrpSpPr>
          <p:grpSpPr>
            <a:xfrm>
              <a:off x="390284" y="740384"/>
              <a:ext cx="9804914" cy="456038"/>
              <a:chOff x="320664" y="772283"/>
              <a:chExt cx="9804914" cy="456038"/>
            </a:xfrm>
          </p:grpSpPr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F0E6403B-6BD3-A204-A243-94717D0AC1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38" r="27031" b="4235"/>
              <a:stretch>
                <a:fillRect/>
              </a:stretch>
            </p:blipFill>
            <p:spPr>
              <a:xfrm>
                <a:off x="1830306" y="797635"/>
                <a:ext cx="1213390" cy="383107"/>
              </a:xfrm>
              <a:prstGeom prst="rect">
                <a:avLst/>
              </a:prstGeom>
            </p:spPr>
          </p:pic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A603ABC7-87DC-F0A9-3157-86E59C6E3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524" t="-7659" r="-315" b="-6337"/>
              <a:stretch/>
            </p:blipFill>
            <p:spPr>
              <a:xfrm flipH="1" flipV="1">
                <a:off x="320664" y="772283"/>
                <a:ext cx="1473959" cy="456038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11A9EE36-A541-79B4-2119-6E6B69B77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23" t="-4710" r="74632" b="-9288"/>
              <a:stretch/>
            </p:blipFill>
            <p:spPr>
              <a:xfrm flipH="1" flipV="1">
                <a:off x="8651619" y="772283"/>
                <a:ext cx="1473959" cy="456038"/>
              </a:xfrm>
              <a:prstGeom prst="rect">
                <a:avLst/>
              </a:prstGeom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CF0D4FB6-9AF0-E2C6-D272-46B2EE3AB3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90" t="-661" r="52821" b="4895"/>
              <a:stretch>
                <a:fillRect/>
              </a:stretch>
            </p:blipFill>
            <p:spPr>
              <a:xfrm>
                <a:off x="7467862" y="797635"/>
                <a:ext cx="1148074" cy="383107"/>
              </a:xfrm>
              <a:prstGeom prst="rect">
                <a:avLst/>
              </a:prstGeom>
            </p:spPr>
          </p:pic>
        </p:grpSp>
      </p:grpSp>
      <p:sp>
        <p:nvSpPr>
          <p:cNvPr id="3" name="コンテンツ プレースホルダー 11">
            <a:extLst>
              <a:ext uri="{FF2B5EF4-FFF2-40B4-BE49-F238E27FC236}">
                <a16:creationId xmlns:a16="http://schemas.microsoft.com/office/drawing/2014/main" id="{EA957CDF-F519-CCC5-D4D5-EC88CBDB75D7}"/>
              </a:ext>
            </a:extLst>
          </p:cNvPr>
          <p:cNvSpPr txBox="1">
            <a:spLocks/>
          </p:cNvSpPr>
          <p:nvPr/>
        </p:nvSpPr>
        <p:spPr>
          <a:xfrm>
            <a:off x="735062" y="1876737"/>
            <a:ext cx="9221689" cy="5280453"/>
          </a:xfrm>
          <a:prstGeom prst="rect">
            <a:avLst/>
          </a:prstGeo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800" dirty="0">
                <a:latin typeface="Verdana" panose="020B0604030504040204" pitchFamily="34" charset="0"/>
                <a:ea typeface="Verdana" panose="020B0604030504040204" pitchFamily="34" charset="0"/>
              </a:rPr>
              <a:t>I have learned everything I want to know </a:t>
            </a:r>
            <a:r>
              <a:rPr lang="en-US" altLang="ja-JP" sz="1800" i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about {name of an investigational product} </a:t>
            </a:r>
            <a:r>
              <a:rPr lang="en-US" altLang="ja-JP" sz="1800" dirty="0">
                <a:latin typeface="Verdana" panose="020B0604030504040204" pitchFamily="34" charset="0"/>
                <a:ea typeface="Verdana" panose="020B0604030504040204" pitchFamily="34" charset="0"/>
              </a:rPr>
              <a:t>and agree to take part in this clinical trial.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E389478F-A9D3-F483-D3E5-49F21008E4A1}"/>
              </a:ext>
            </a:extLst>
          </p:cNvPr>
          <p:cNvGraphicFramePr>
            <a:graphicFrameLocks noGrp="1"/>
          </p:cNvGraphicFramePr>
          <p:nvPr/>
        </p:nvGraphicFramePr>
        <p:xfrm>
          <a:off x="761645" y="3668350"/>
          <a:ext cx="9036000" cy="346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97129703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79091150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54926747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51580246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2705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Your name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 of your decision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76438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kumimoji="1" lang="ja-JP" altLang="en-US" sz="1600" u="sng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u="sng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(year)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(month)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(day)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056758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Doctor’s</a:t>
                      </a:r>
                      <a:r>
                        <a:rPr lang="ja-JP" altLang="en-US" sz="1600" dirty="0"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altLang="ja-JP" sz="1600" dirty="0">
                          <a:latin typeface="Verdana" panose="020B0604030504040204" pitchFamily="34" charset="0"/>
                        </a:rPr>
                        <a:t>name</a:t>
                      </a:r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Explanation date</a:t>
                      </a:r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60884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(year)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(month)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(day)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329932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Clinical research coordinator’s</a:t>
                      </a:r>
                      <a:r>
                        <a:rPr lang="ja-JP" altLang="en-US" sz="1600" dirty="0">
                          <a:latin typeface="Verdana" panose="020B0604030504040204" pitchFamily="34" charset="0"/>
                        </a:rPr>
                        <a:t>　</a:t>
                      </a:r>
                      <a:r>
                        <a:rPr lang="en-US" altLang="ja-JP" sz="1600" dirty="0">
                          <a:latin typeface="Verdana" panose="020B0604030504040204" pitchFamily="34" charset="0"/>
                        </a:rPr>
                        <a:t>name</a:t>
                      </a:r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Explanation date</a:t>
                      </a:r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955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(year)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(month)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(day)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2230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57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412ED-70F5-B1F9-0E85-582AD05A9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C63ECB-EB1C-B722-4E3D-ED684F448D44}"/>
              </a:ext>
            </a:extLst>
          </p:cNvPr>
          <p:cNvSpPr txBox="1"/>
          <p:nvPr/>
        </p:nvSpPr>
        <p:spPr>
          <a:xfrm>
            <a:off x="391815" y="33153"/>
            <a:ext cx="46524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Name</a:t>
            </a:r>
            <a:r>
              <a:rPr kumimoji="1" lang="ja-JP" altLang="en-US" sz="1000" dirty="0">
                <a:latin typeface="Verdana" panose="020B0604030504040204" pitchFamily="34" charset="0"/>
              </a:rPr>
              <a:t> </a:t>
            </a:r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kumimoji="1" lang="ja-JP" altLang="en-US" sz="1000" dirty="0">
                <a:latin typeface="Verdana" panose="020B0604030504040204" pitchFamily="34" charset="0"/>
              </a:rPr>
              <a:t> </a:t>
            </a:r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Hospital:</a:t>
            </a:r>
            <a:endParaRPr kumimoji="1" lang="ja-JP" altLang="en-US" sz="1000" dirty="0">
              <a:latin typeface="Verdana" panose="020B0604030504040204" pitchFamily="34" charset="0"/>
            </a:endParaRP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Protocol Number:</a:t>
            </a: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Informed Assent Form A</a:t>
            </a:r>
            <a:endParaRPr kumimoji="1" lang="ja-JP" altLang="en-US" sz="1000" dirty="0">
              <a:latin typeface="Verdana" panose="020B0604030504040204" pitchFamily="34" charset="0"/>
            </a:endParaRP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Version:</a:t>
            </a:r>
            <a:endParaRPr kumimoji="1" lang="ja-JP" altLang="en-US" sz="1000" dirty="0">
              <a:latin typeface="Verdana" panose="020B0604030504040204" pitchFamily="34" charset="0"/>
            </a:endParaRPr>
          </a:p>
          <a:p>
            <a:r>
              <a:rPr kumimoji="1" lang="en-US" altLang="ja-JP" sz="1000" dirty="0">
                <a:latin typeface="Verdana" panose="020B0604030504040204" pitchFamily="34" charset="0"/>
                <a:ea typeface="Verdana" panose="020B0604030504040204" pitchFamily="34" charset="0"/>
              </a:rPr>
              <a:t>Date:</a:t>
            </a:r>
            <a:endParaRPr kumimoji="1" lang="ja-JP" altLang="en-US" sz="1000" dirty="0">
              <a:latin typeface="Verdana" panose="020B0604030504040204" pitchFamily="34" charset="0"/>
            </a:endParaRPr>
          </a:p>
        </p:txBody>
      </p:sp>
      <p:sp>
        <p:nvSpPr>
          <p:cNvPr id="5" name="AutoShape 289">
            <a:extLst>
              <a:ext uri="{FF2B5EF4-FFF2-40B4-BE49-F238E27FC236}">
                <a16:creationId xmlns:a16="http://schemas.microsoft.com/office/drawing/2014/main" id="{4B71CF1C-DF8A-3195-1E95-82D4FF6A6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800" y="1224790"/>
            <a:ext cx="1692000" cy="576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BFBF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808080">
                      <a:alpha val="35001"/>
                    </a:srgbClr>
                  </a:outerShdw>
                </a:effectLst>
              </a14:hiddenEffects>
            </a:ext>
          </a:extLst>
        </p:spPr>
        <p:txBody>
          <a:bodyPr rot="0" vert="horz" wrap="square" lIns="72000" tIns="0" rIns="72000" bIns="0" anchor="ctr" anchorCtr="0" upright="1">
            <a:noAutofit/>
          </a:bodyPr>
          <a:lstStyle/>
          <a:p>
            <a:pPr algn="ctr"/>
            <a:r>
              <a:rPr lang="en-US" altLang="ja-JP" sz="1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Patient copy</a:t>
            </a:r>
            <a:endParaRPr lang="ja-JP" altLang="ja-JP" sz="1600" kern="100" dirty="0">
              <a:latin typeface="Verdana" panose="020B0604030504040204" pitchFamily="34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974A5B1-8725-FCD6-0EC3-49902E85B535}"/>
              </a:ext>
            </a:extLst>
          </p:cNvPr>
          <p:cNvGrpSpPr/>
          <p:nvPr/>
        </p:nvGrpSpPr>
        <p:grpSpPr>
          <a:xfrm>
            <a:off x="443449" y="612000"/>
            <a:ext cx="9804914" cy="735200"/>
            <a:chOff x="390284" y="612000"/>
            <a:chExt cx="9804914" cy="735200"/>
          </a:xfrm>
        </p:grpSpPr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id="{4B7D1624-2843-BFE1-219E-E167438F295E}"/>
                </a:ext>
              </a:extLst>
            </p:cNvPr>
            <p:cNvSpPr txBox="1">
              <a:spLocks/>
            </p:cNvSpPr>
            <p:nvPr/>
          </p:nvSpPr>
          <p:spPr>
            <a:xfrm>
              <a:off x="691518" y="612000"/>
              <a:ext cx="9221689" cy="7352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850" kern="120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+mj-cs"/>
                </a:defRPr>
              </a:lvl1pPr>
            </a:lstStyle>
            <a:p>
              <a:pPr algn="ctr"/>
              <a:r>
                <a:rPr lang="en-US" altLang="ja-JP" sz="40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Letter</a:t>
              </a:r>
              <a:r>
                <a:rPr lang="ja-JP" altLang="en-US" sz="4000" dirty="0">
                  <a:solidFill>
                    <a:schemeClr val="accent2"/>
                  </a:solidFill>
                  <a:latin typeface="Verdana" panose="020B0604030504040204" pitchFamily="34" charset="0"/>
                </a:rPr>
                <a:t> </a:t>
              </a:r>
              <a:r>
                <a:rPr lang="en-US" altLang="ja-JP" sz="40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of</a:t>
              </a:r>
              <a:r>
                <a:rPr lang="ja-JP" altLang="en-US" sz="4000" dirty="0">
                  <a:solidFill>
                    <a:schemeClr val="accent2"/>
                  </a:solidFill>
                  <a:latin typeface="Verdana" panose="020B0604030504040204" pitchFamily="34" charset="0"/>
                </a:rPr>
                <a:t> </a:t>
              </a:r>
              <a:r>
                <a:rPr lang="en-US" altLang="ja-JP" sz="40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Assent</a:t>
              </a:r>
              <a:endParaRPr lang="ja-JP" altLang="en-US" sz="4000" dirty="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8810A56-2AA2-F1F8-D8EA-D64DD14158E4}"/>
                </a:ext>
              </a:extLst>
            </p:cNvPr>
            <p:cNvGrpSpPr/>
            <p:nvPr/>
          </p:nvGrpSpPr>
          <p:grpSpPr>
            <a:xfrm>
              <a:off x="390284" y="740384"/>
              <a:ext cx="9804914" cy="456038"/>
              <a:chOff x="320664" y="772283"/>
              <a:chExt cx="9804914" cy="456038"/>
            </a:xfrm>
          </p:grpSpPr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0210324D-0F5D-19B7-B085-A2B14AC69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38" r="27031" b="4235"/>
              <a:stretch>
                <a:fillRect/>
              </a:stretch>
            </p:blipFill>
            <p:spPr>
              <a:xfrm>
                <a:off x="1830306" y="797635"/>
                <a:ext cx="1213390" cy="383107"/>
              </a:xfrm>
              <a:prstGeom prst="rect">
                <a:avLst/>
              </a:prstGeom>
            </p:spPr>
          </p:pic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CC90D192-9658-A534-DCAC-80ED28C1D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524" t="-7659" r="-315" b="-6337"/>
              <a:stretch/>
            </p:blipFill>
            <p:spPr>
              <a:xfrm flipH="1" flipV="1">
                <a:off x="320664" y="772283"/>
                <a:ext cx="1473959" cy="456038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1F7FD978-C66A-8D70-DB08-71A5CE7534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23" t="-4710" r="74632" b="-9288"/>
              <a:stretch/>
            </p:blipFill>
            <p:spPr>
              <a:xfrm flipH="1" flipV="1">
                <a:off x="8651619" y="772283"/>
                <a:ext cx="1473959" cy="456038"/>
              </a:xfrm>
              <a:prstGeom prst="rect">
                <a:avLst/>
              </a:prstGeom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5B1AF5A4-BAF7-04B6-CB81-AB95BDA59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90" t="-661" r="52821" b="4895"/>
              <a:stretch>
                <a:fillRect/>
              </a:stretch>
            </p:blipFill>
            <p:spPr>
              <a:xfrm>
                <a:off x="7467862" y="797635"/>
                <a:ext cx="1148074" cy="383107"/>
              </a:xfrm>
              <a:prstGeom prst="rect">
                <a:avLst/>
              </a:prstGeom>
            </p:spPr>
          </p:pic>
        </p:grpSp>
      </p:grpSp>
      <p:sp>
        <p:nvSpPr>
          <p:cNvPr id="3" name="コンテンツ プレースホルダー 11">
            <a:extLst>
              <a:ext uri="{FF2B5EF4-FFF2-40B4-BE49-F238E27FC236}">
                <a16:creationId xmlns:a16="http://schemas.microsoft.com/office/drawing/2014/main" id="{E5760C88-0A00-CD18-4B59-CD7A2C3D70F5}"/>
              </a:ext>
            </a:extLst>
          </p:cNvPr>
          <p:cNvSpPr txBox="1">
            <a:spLocks/>
          </p:cNvSpPr>
          <p:nvPr/>
        </p:nvSpPr>
        <p:spPr>
          <a:xfrm>
            <a:off x="735062" y="1876737"/>
            <a:ext cx="9221689" cy="5280453"/>
          </a:xfrm>
          <a:prstGeom prst="rect">
            <a:avLst/>
          </a:prstGeo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kumimoji="1" sz="308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646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2205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800" dirty="0">
                <a:latin typeface="Verdana" panose="020B0604030504040204" pitchFamily="34" charset="0"/>
                <a:ea typeface="Verdana" panose="020B0604030504040204" pitchFamily="34" charset="0"/>
              </a:rPr>
              <a:t>I have learned everything I want to know </a:t>
            </a:r>
            <a:r>
              <a:rPr lang="en-US" altLang="ja-JP" sz="1800" i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about {name of an investigational product} </a:t>
            </a:r>
            <a:r>
              <a:rPr lang="en-US" altLang="ja-JP" sz="1800" dirty="0">
                <a:latin typeface="Verdana" panose="020B0604030504040204" pitchFamily="34" charset="0"/>
                <a:ea typeface="Verdana" panose="020B0604030504040204" pitchFamily="34" charset="0"/>
              </a:rPr>
              <a:t>and agree to take part in this clinical trial.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BFB0B39A-5735-51E9-8BCA-CCDB222E3841}"/>
              </a:ext>
            </a:extLst>
          </p:cNvPr>
          <p:cNvGraphicFramePr>
            <a:graphicFrameLocks noGrp="1"/>
          </p:cNvGraphicFramePr>
          <p:nvPr/>
        </p:nvGraphicFramePr>
        <p:xfrm>
          <a:off x="761645" y="3668350"/>
          <a:ext cx="9036000" cy="346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97129703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79091150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54926747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51580246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2705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Your name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 of your decision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76438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kumimoji="1" lang="ja-JP" altLang="en-US" sz="1600" u="sng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u="sng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(year)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(month)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(day)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056758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Doctor’s</a:t>
                      </a:r>
                      <a:r>
                        <a:rPr lang="ja-JP" altLang="en-US" sz="1600" dirty="0"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altLang="ja-JP" sz="1600" dirty="0">
                          <a:latin typeface="Verdana" panose="020B0604030504040204" pitchFamily="34" charset="0"/>
                        </a:rPr>
                        <a:t>name</a:t>
                      </a:r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Explanation date</a:t>
                      </a:r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60884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(year)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(month)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(day)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329932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Clinical research coordinator’s</a:t>
                      </a:r>
                      <a:r>
                        <a:rPr lang="ja-JP" altLang="en-US" sz="1600" dirty="0">
                          <a:latin typeface="Verdana" panose="020B0604030504040204" pitchFamily="34" charset="0"/>
                        </a:rPr>
                        <a:t>　</a:t>
                      </a:r>
                      <a:r>
                        <a:rPr lang="en-US" altLang="ja-JP" sz="1600" dirty="0">
                          <a:latin typeface="Verdana" panose="020B0604030504040204" pitchFamily="34" charset="0"/>
                        </a:rPr>
                        <a:t>name</a:t>
                      </a:r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ja-JP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Explanation date</a:t>
                      </a:r>
                      <a:endParaRPr kumimoji="1" lang="ja-JP" altLang="en-US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955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(year)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(month)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(day)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2230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453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87ff3a-6068-4485-b327-531db3d35025" xsi:nil="true"/>
    <lcf76f155ced4ddcb4097134ff3c332f xmlns="ce224740-c5b2-49fa-9dbb-ea375658f3f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522BCF56AE0C548ADBAA04426E7AAF3" ma:contentTypeVersion="19" ma:contentTypeDescription="新しいドキュメントを作成します。" ma:contentTypeScope="" ma:versionID="9cf70dc60c63490023a569cf8bb0da1b">
  <xsd:schema xmlns:xsd="http://www.w3.org/2001/XMLSchema" xmlns:xs="http://www.w3.org/2001/XMLSchema" xmlns:p="http://schemas.microsoft.com/office/2006/metadata/properties" xmlns:ns2="ce224740-c5b2-49fa-9dbb-ea375658f3f3" xmlns:ns3="e887ff3a-6068-4485-b327-531db3d35025" targetNamespace="http://schemas.microsoft.com/office/2006/metadata/properties" ma:root="true" ma:fieldsID="946da86201257bb42d9401cdee76422e" ns2:_="" ns3:_="">
    <xsd:import namespace="ce224740-c5b2-49fa-9dbb-ea375658f3f3"/>
    <xsd:import namespace="e887ff3a-6068-4485-b327-531db3d350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24740-c5b2-49fa-9dbb-ea375658f3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c94b00c2-2a9e-45b7-8a29-04e062889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7ff3a-6068-4485-b327-531db3d350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4ecedd-231a-4245-8460-a69f9d928a60}" ma:internalName="TaxCatchAll" ma:showField="CatchAllData" ma:web="e887ff3a-6068-4485-b327-531db3d350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B26745-66C3-44F4-82A3-63BDAFDE54A9}">
  <ds:schemaRefs>
    <ds:schemaRef ds:uri="http://purl.org/dc/elements/1.1/"/>
    <ds:schemaRef ds:uri="ce224740-c5b2-49fa-9dbb-ea375658f3f3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887ff3a-6068-4485-b327-531db3d3502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A4EF4B-0BAA-4D77-A0C6-94C3653B0E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5B0C6F-85C9-465E-BB3A-798D224ADD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224740-c5b2-49fa-9dbb-ea375658f3f3"/>
    <ds:schemaRef ds:uri="e887ff3a-6068-4485-b327-531db3d350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617</Words>
  <Application>Microsoft Office PowerPoint</Application>
  <PresentationFormat>ユーザー設定</PresentationFormat>
  <Paragraphs>148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BIZ UDPゴシック</vt:lpstr>
      <vt:lpstr>游ゴシック</vt:lpstr>
      <vt:lpstr>Arial</vt:lpstr>
      <vt:lpstr>Verdana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IAF-A</dc:title>
  <dc:creator>PCTN</dc:creator>
  <cp:lastModifiedBy>nw</cp:lastModifiedBy>
  <cp:revision>2</cp:revision>
  <cp:lastPrinted>2026-04-22T00:02:51Z</cp:lastPrinted>
  <dcterms:created xsi:type="dcterms:W3CDTF">2024-12-23T02:16:32Z</dcterms:created>
  <dcterms:modified xsi:type="dcterms:W3CDTF">2026-07-13T06:37:30Z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0x0101000522BCF56AE0C548ADBAA04426E7AAF3</vt:lpwstr>
  </property>
  <property fmtid="{D5CDD505-2E9C-101B-9397-08002B2CF9AE}" pid="3" name="MediaServiceImageTags">
    <vt:lpwstr/>
  </property>
</Properties>
</file>